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7" r:id="rId3"/>
    <p:sldId id="521" r:id="rId4"/>
    <p:sldId id="522" r:id="rId5"/>
    <p:sldId id="523" r:id="rId6"/>
    <p:sldId id="520" r:id="rId7"/>
    <p:sldId id="508" r:id="rId8"/>
    <p:sldId id="455" r:id="rId9"/>
    <p:sldId id="510" r:id="rId10"/>
    <p:sldId id="458" r:id="rId11"/>
    <p:sldId id="518" r:id="rId12"/>
    <p:sldId id="513" r:id="rId13"/>
    <p:sldId id="460" r:id="rId14"/>
    <p:sldId id="462" r:id="rId15"/>
    <p:sldId id="524" r:id="rId16"/>
    <p:sldId id="291" r:id="rId17"/>
    <p:sldId id="290" r:id="rId18"/>
    <p:sldId id="278" r:id="rId19"/>
    <p:sldId id="280" r:id="rId20"/>
    <p:sldId id="514" r:id="rId21"/>
    <p:sldId id="281" r:id="rId22"/>
    <p:sldId id="333" r:id="rId23"/>
    <p:sldId id="285" r:id="rId24"/>
    <p:sldId id="519" r:id="rId25"/>
    <p:sldId id="525" r:id="rId26"/>
    <p:sldId id="306" r:id="rId27"/>
    <p:sldId id="301" r:id="rId28"/>
    <p:sldId id="307" r:id="rId29"/>
    <p:sldId id="308" r:id="rId30"/>
    <p:sldId id="310" r:id="rId31"/>
    <p:sldId id="334" r:id="rId32"/>
    <p:sldId id="353" r:id="rId33"/>
    <p:sldId id="287" r:id="rId34"/>
    <p:sldId id="351" r:id="rId35"/>
    <p:sldId id="335" r:id="rId36"/>
    <p:sldId id="336" r:id="rId37"/>
    <p:sldId id="312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9" r:id="rId50"/>
    <p:sldId id="354" r:id="rId51"/>
    <p:sldId id="355" r:id="rId52"/>
    <p:sldId id="35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BBB"/>
    <a:srgbClr val="AB1500"/>
    <a:srgbClr val="FF8F0B"/>
    <a:srgbClr val="C85CE5"/>
    <a:srgbClr val="54AAFE"/>
    <a:srgbClr val="FFB764"/>
    <a:srgbClr val="D98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04"/>
    <p:restoredTop sz="96327"/>
  </p:normalViewPr>
  <p:slideViewPr>
    <p:cSldViewPr snapToGrid="0" snapToObjects="1" showGuides="1">
      <p:cViewPr varScale="1">
        <p:scale>
          <a:sx n="116" d="100"/>
          <a:sy n="116" d="100"/>
        </p:scale>
        <p:origin x="208" y="448"/>
      </p:cViewPr>
      <p:guideLst>
        <p:guide orient="horz" pos="2112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F36F0-628B-A64E-979E-DB95F5FEEE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67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CA5F675D-DF63-6D4D-88D8-78B36652ED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155D908A-38AC-9549-A206-F18B77383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158684A6-2C2A-B744-ABD2-B53898EBF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B96101-99E5-7349-94FE-ED968B389B38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22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Sequential tagging problems model the dependencies between the *output* variables, which is different from *independent* classifiers that can leverage dependent input features (more concrete/intuitive examples later 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92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300E71D4-476A-EA40-934D-75A6FE0C92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1771EFFA-E518-A143-8C40-C901874EB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35776321-745A-6845-93DC-B59F82D6E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FFD964-EBFA-EB4D-961A-6F8382FA78CE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24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follow a </a:t>
            </a:r>
            <a:r>
              <a:rPr lang="en-US" dirty="0" err="1"/>
              <a:t>markov</a:t>
            </a:r>
            <a:r>
              <a:rPr lang="en-US" dirty="0"/>
              <a:t> chain: i.e., makes first order Markov assumption (more next slide).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00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 states and unique observations.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95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focus on inference this lecture. will show examples to further demonstrate why it's non-trivial.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41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unroll the compact representation into a trellis diagram for inference, where the diagram represents the hidden states at each time step. Edges represent transition probability and nodes represent emission probability (with observations of 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29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the probability for the trellis diagram.</a:t>
            </a:r>
          </a:p>
          <a:p>
            <a:r>
              <a:rPr lang="en-US" dirty="0"/>
              <a:t>Best sequence: CCH ==&gt; how do you know?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F36F0-628B-A64E-979E-DB95F5FEEE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85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1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73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complexity for the</a:t>
            </a:r>
            <a:r>
              <a:rPr lang="en-US" baseline="0" dirty="0"/>
              <a:t> problem with k possible tags, and n sequence length?</a:t>
            </a:r>
          </a:p>
          <a:p>
            <a:r>
              <a:rPr lang="en-US" baseline="0" dirty="0"/>
              <a:t>Exponential search space -- need efficient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F36F0-628B-A64E-979E-DB95F5FEE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96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inference problem assume the model has already been learned/trained.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20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highlights denote "paths".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64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we end with state q, how to find the best previous state the lead to the current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89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a unit step as "the best sequence ending with state q" (in our context, ending with a particular POS tag such as Noun). </a:t>
            </a:r>
          </a:p>
          <a:p>
            <a:r>
              <a:rPr lang="en-US" dirty="0"/>
              <a:t>We can further decompose this as "find the best immediate previous state q' that result in the highest probability ending with state q." and derive the inductive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51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the previous page's equation into the \delta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9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Rearrange since p(</a:t>
            </a:r>
            <a:r>
              <a:rPr lang="en-US" dirty="0" err="1"/>
              <a:t>w_k</a:t>
            </a:r>
            <a:r>
              <a:rPr lang="en-US" dirty="0"/>
              <a:t> | </a:t>
            </a:r>
            <a:r>
              <a:rPr lang="en-US" dirty="0" err="1"/>
              <a:t>t_k</a:t>
            </a:r>
            <a:r>
              <a:rPr lang="en-US" dirty="0"/>
              <a:t>=q) does not rely on the previous state q'.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78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viterbi</a:t>
            </a:r>
            <a:r>
              <a:rPr lang="en-US" dirty="0"/>
              <a:t> inference algorithm can be conveniently implemented in an array data structure. </a:t>
            </a:r>
          </a:p>
          <a:p>
            <a:r>
              <a:rPr lang="en-US" dirty="0"/>
              <a:t>how many rows and how many columns?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1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cell in this array represent \</a:t>
            </a:r>
            <a:r>
              <a:rPr lang="en-US" dirty="0" err="1"/>
              <a:t>delta_k</a:t>
            </a:r>
            <a:r>
              <a:rPr lang="en-US" dirty="0"/>
              <a:t>(q): at step k, the probability of being state q.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2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E4B61684-4B8D-C443-8E65-FA7C495FF2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A1B7D11E-B288-604C-80DE-9DF7E5480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EBD02589-BA6C-9549-B58D-62170824C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265168-F4D4-3145-B1D2-99DA8C72A5E2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references for RNNs on the course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F36F0-628B-A64E-979E-DB95F5FEEE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09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take individual classification approach, the best sequence for the two sentences would be:</a:t>
            </a:r>
          </a:p>
          <a:p>
            <a:r>
              <a:rPr lang="en-US" dirty="0"/>
              <a:t>With sequence labeling, it would be: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This also shows why the inference problem is non-trivial.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43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34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 names, dates, relations, etc.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45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EF046F3C-4D63-C64F-A48C-DAFF9342D5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2C24F046-5975-5542-8DDB-124A354C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90E376AA-8B30-F748-9516-2C934F9EC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A6061A-FB8A-8D46-A238-F96B022CFCEF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10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481D60B5-F9BC-944B-AE37-A8E3F68371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B01F70B8-AE35-CA42-80B5-660F6AF23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A68B6BF5-31B0-694B-B88F-0283573DB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9446E3-3C46-0D43-87A2-180630B0014F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44D91193-85B1-BB49-9E24-F4AF906959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0B3D6734-6572-2643-97D3-8560D6366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F76189A4-2754-F848-B19D-629F90CC8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882AF8-336D-BA45-91AD-D5BF87D1651B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73EA531A-4DCD-5E45-8DA5-44642A09F2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B0D9C4CD-26F7-7B44-B931-FBF9D6D8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B4806FD8-A9D4-F244-91B5-A5D7971BB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1A324D-9526-A749-B99B-633B6F0CF952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306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F7E13CEC-E241-B947-B06F-826E3F56CB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99FDBBA4-D55B-914E-AA86-E423DF773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18C78FE9-3502-D54C-AF3E-6052C8B46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0400D6-7E2E-DD4A-B5CD-F4B0B6963383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17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803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F1030C-2645-DE49-8479-B1A17A2456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6615" cy="6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9C0A7-DE30-CD44-878D-F92BAFC4B767}"/>
              </a:ext>
            </a:extLst>
          </p:cNvPr>
          <p:cNvSpPr txBox="1"/>
          <p:nvPr userDrawn="1"/>
        </p:nvSpPr>
        <p:spPr>
          <a:xfrm>
            <a:off x="11922369" y="820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6F03644-DA64-5043-8688-BF67480120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646" y="1"/>
            <a:ext cx="1805354" cy="80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oletpeng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oletpeng.github.io/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1.png"/><Relationship Id="rId4" Type="http://schemas.openxmlformats.org/officeDocument/2006/relationships/image" Target="../media/image13.tiff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11.png"/><Relationship Id="rId4" Type="http://schemas.openxmlformats.org/officeDocument/2006/relationships/image" Target="../media/image1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.tiff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0.png"/><Relationship Id="rId4" Type="http://schemas.openxmlformats.org/officeDocument/2006/relationships/image" Target="../media/image1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1.png"/><Relationship Id="rId4" Type="http://schemas.openxmlformats.org/officeDocument/2006/relationships/image" Target="../media/image1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NUL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37062"/>
            <a:ext cx="9144000" cy="14675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Part-of-Speech Tagging and Hidden Markov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6264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CS 162: Natural Language Processing</a:t>
            </a:r>
          </a:p>
          <a:p>
            <a:r>
              <a:rPr lang="en-US" dirty="0"/>
              <a:t>Nanyun (Violet) Peng</a:t>
            </a:r>
          </a:p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https://vnpeng.net/</a:t>
            </a:r>
            <a:r>
              <a:rPr lang="en-US" dirty="0">
                <a:hlinkClick r:id="rId4"/>
              </a:rPr>
              <a:t>cs162_win24.html</a:t>
            </a:r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7D4E0D1-437A-D54B-8016-8E73C6872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963" y="4600028"/>
            <a:ext cx="241767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syllabus,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announcements,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slides,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 err="1">
                <a:solidFill>
                  <a:schemeClr val="accent4"/>
                </a:solidFill>
              </a:rPr>
              <a:t>homeworks</a:t>
            </a:r>
            <a:endParaRPr lang="en-US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0A4FE754-7BC0-F140-83A8-74F5C33C5C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39200" y="4663526"/>
            <a:ext cx="512763" cy="650876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F48AF1C-F977-9A47-A398-AAE22663BA7C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>
            <a:extLst>
              <a:ext uri="{FF2B5EF4-FFF2-40B4-BE49-F238E27FC236}">
                <a16:creationId xmlns:a16="http://schemas.microsoft.com/office/drawing/2014/main" id="{3EC10C6A-6E25-3A47-871D-EA2A992BA6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1582556-2595-B743-9D93-90FAC05E642C}" type="slidenum">
              <a:rPr lang="en-US" altLang="en-US" sz="1200">
                <a:latin typeface="Helvetica" pitchFamily="2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FE33C72-9D77-7A44-A7C8-16B76036F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Ambiguity in POS Tagging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78AFDEFD-554C-4E4E-B5FE-1308403F71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“Like” can be a verb or a preposition</a:t>
            </a:r>
          </a:p>
          <a:p>
            <a:pPr lvl="1" eaLnBrk="1" hangingPunct="1"/>
            <a:r>
              <a:rPr lang="en-US" altLang="en-US" dirty="0"/>
              <a:t>I like/VBP candy.</a:t>
            </a:r>
          </a:p>
          <a:p>
            <a:pPr lvl="1" eaLnBrk="1" hangingPunct="1"/>
            <a:r>
              <a:rPr lang="en-US" altLang="en-US" dirty="0"/>
              <a:t>Time flies like/IN an arrow.</a:t>
            </a:r>
          </a:p>
          <a:p>
            <a:pPr eaLnBrk="1" hangingPunct="1"/>
            <a:r>
              <a:rPr lang="en-US" altLang="en-US" dirty="0"/>
              <a:t>“Around” can be a preposition, particle, or adverb</a:t>
            </a:r>
          </a:p>
          <a:p>
            <a:pPr lvl="1" eaLnBrk="1" hangingPunct="1"/>
            <a:r>
              <a:rPr lang="en-US" altLang="en-US" dirty="0"/>
              <a:t>I bought it at the shop around/IN the corner.</a:t>
            </a:r>
          </a:p>
          <a:p>
            <a:pPr lvl="1" eaLnBrk="1" hangingPunct="1"/>
            <a:r>
              <a:rPr lang="en-US" altLang="en-US" dirty="0"/>
              <a:t>I never got around/RP to getting a car.</a:t>
            </a:r>
          </a:p>
          <a:p>
            <a:pPr lvl="1" eaLnBrk="1" hangingPunct="1"/>
            <a:r>
              <a:rPr lang="en-US" altLang="en-US" dirty="0"/>
              <a:t>A new Prius costs around/RB $25K.</a:t>
            </a:r>
          </a:p>
          <a:p>
            <a:r>
              <a:rPr lang="en-US" altLang="en-US" dirty="0"/>
              <a:t>“Back” can be an </a:t>
            </a:r>
            <a:r>
              <a:rPr lang="en-US" dirty="0"/>
              <a:t>adjective, noun, particle, or verb.</a:t>
            </a:r>
            <a:endParaRPr lang="en-US" altLang="en-US" dirty="0"/>
          </a:p>
          <a:p>
            <a:pPr lvl="1"/>
            <a:r>
              <a:rPr lang="en-US" i="1" dirty="0"/>
              <a:t>The </a:t>
            </a:r>
            <a:r>
              <a:rPr lang="en-US" b="1" i="1" dirty="0"/>
              <a:t>back </a:t>
            </a:r>
            <a:r>
              <a:rPr lang="en-US" i="1" dirty="0"/>
              <a:t>door </a:t>
            </a:r>
            <a:r>
              <a:rPr lang="en-US" dirty="0"/>
              <a:t>(adjective) </a:t>
            </a:r>
          </a:p>
          <a:p>
            <a:pPr lvl="1"/>
            <a:r>
              <a:rPr lang="en-US" i="1" dirty="0"/>
              <a:t>On my </a:t>
            </a:r>
            <a:r>
              <a:rPr lang="en-US" b="1" i="1" dirty="0"/>
              <a:t>back </a:t>
            </a:r>
            <a:r>
              <a:rPr lang="en-US" dirty="0"/>
              <a:t>(noun) </a:t>
            </a:r>
          </a:p>
          <a:p>
            <a:pPr lvl="1"/>
            <a:r>
              <a:rPr lang="en-US" i="1" dirty="0"/>
              <a:t>Win the voters </a:t>
            </a:r>
            <a:r>
              <a:rPr lang="en-US" b="1" i="1" dirty="0"/>
              <a:t>back </a:t>
            </a:r>
            <a:r>
              <a:rPr lang="en-US" dirty="0"/>
              <a:t>(particle) </a:t>
            </a:r>
          </a:p>
          <a:p>
            <a:pPr lvl="1"/>
            <a:r>
              <a:rPr lang="en-US" i="1" dirty="0"/>
              <a:t>Promised to </a:t>
            </a:r>
            <a:r>
              <a:rPr lang="en-US" b="1" i="1" dirty="0"/>
              <a:t>back </a:t>
            </a:r>
            <a:r>
              <a:rPr lang="en-US" i="1" dirty="0"/>
              <a:t>the bill </a:t>
            </a:r>
            <a:r>
              <a:rPr lang="en-US" dirty="0"/>
              <a:t>(verb)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0F81-D0DF-4BDD-FE78-64E09DC5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Ambiguity in POS Tagging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59494-51A9-0C3E-238C-F2B595FAADB3}"/>
              </a:ext>
            </a:extLst>
          </p:cNvPr>
          <p:cNvSpPr txBox="1"/>
          <p:nvPr/>
        </p:nvSpPr>
        <p:spPr>
          <a:xfrm>
            <a:off x="1518953" y="2029401"/>
            <a:ext cx="3821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3333CC"/>
                </a:solidFill>
              </a:rPr>
              <a:t>Time  flies  like an arrow.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CC0099"/>
                </a:solidFill>
              </a:rPr>
              <a:t>NN     VBZ </a:t>
            </a:r>
            <a:r>
              <a:rPr lang="zh-CN" altLang="en-US" sz="2400" dirty="0">
                <a:solidFill>
                  <a:srgbClr val="CC0099"/>
                </a:solidFill>
              </a:rPr>
              <a:t> </a:t>
            </a:r>
            <a:r>
              <a:rPr lang="en-US" altLang="zh-CN" sz="2400" dirty="0">
                <a:solidFill>
                  <a:srgbClr val="CC0099"/>
                </a:solidFill>
              </a:rPr>
              <a:t> </a:t>
            </a:r>
            <a:r>
              <a:rPr lang="en-US" altLang="en-US" sz="2400" dirty="0">
                <a:solidFill>
                  <a:srgbClr val="CC0099"/>
                </a:solidFill>
              </a:rPr>
              <a:t>IN   DT  NN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FE2E6-C344-46E1-8C6D-87EB7E225F08}"/>
              </a:ext>
            </a:extLst>
          </p:cNvPr>
          <p:cNvSpPr txBox="1"/>
          <p:nvPr/>
        </p:nvSpPr>
        <p:spPr>
          <a:xfrm>
            <a:off x="5920658" y="2029400"/>
            <a:ext cx="3821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3333CC"/>
                </a:solidFill>
              </a:rPr>
              <a:t>Fruit  flies  like  a   banana.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CC0099"/>
                </a:solidFill>
              </a:rPr>
              <a:t>NN     NN </a:t>
            </a:r>
            <a:r>
              <a:rPr lang="zh-CN" altLang="en-US" sz="2400" dirty="0">
                <a:solidFill>
                  <a:srgbClr val="CC0099"/>
                </a:solidFill>
              </a:rPr>
              <a:t> </a:t>
            </a:r>
            <a:r>
              <a:rPr lang="en-US" altLang="zh-CN" sz="2400" dirty="0">
                <a:solidFill>
                  <a:srgbClr val="CC0099"/>
                </a:solidFill>
              </a:rPr>
              <a:t> </a:t>
            </a:r>
            <a:r>
              <a:rPr lang="en-US" altLang="en-US" sz="2400" dirty="0">
                <a:solidFill>
                  <a:srgbClr val="CC0099"/>
                </a:solidFill>
              </a:rPr>
              <a:t>VBP DT  NN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175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8723-DA28-DA4C-85EE-84AFBCC6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Ambiguity is There?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9D014-D2AB-3D4E-BC31-C254E9D75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5195"/>
          </a:xfrm>
        </p:spPr>
        <p:txBody>
          <a:bodyPr>
            <a:normAutofit/>
          </a:bodyPr>
          <a:lstStyle/>
          <a:p>
            <a:r>
              <a:rPr lang="en-US" dirty="0"/>
              <a:t>Common POS ambiguities in English: </a:t>
            </a:r>
          </a:p>
          <a:p>
            <a:pPr lvl="1"/>
            <a:r>
              <a:rPr lang="en-US" dirty="0"/>
              <a:t>Noun—Verb: </a:t>
            </a:r>
            <a:r>
              <a:rPr lang="en-US" i="1" dirty="0"/>
              <a:t>study, work, plug, seal, signal, stamp, wipe, mark… </a:t>
            </a:r>
          </a:p>
          <a:p>
            <a:pPr lvl="1"/>
            <a:r>
              <a:rPr lang="en-US" dirty="0"/>
              <a:t>Adjective—Verb: </a:t>
            </a:r>
            <a:r>
              <a:rPr lang="en-US" i="1" dirty="0"/>
              <a:t>laughing</a:t>
            </a:r>
            <a:r>
              <a:rPr lang="en-US" dirty="0"/>
              <a:t>, </a:t>
            </a:r>
            <a:r>
              <a:rPr lang="en-US" i="1" dirty="0"/>
              <a:t>known, working, paid, functioning, running, used…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Noun—Adjective: </a:t>
            </a:r>
            <a:r>
              <a:rPr lang="en-US" i="1" dirty="0"/>
              <a:t>normal, red, cardinal, coral, rose </a:t>
            </a:r>
            <a:endParaRPr lang="en-US" dirty="0"/>
          </a:p>
          <a:p>
            <a:r>
              <a:rPr lang="en-US" dirty="0"/>
              <a:t>A word is ambiguous if it has more than one POS </a:t>
            </a:r>
          </a:p>
          <a:p>
            <a:r>
              <a:rPr lang="en-US" dirty="0"/>
              <a:t>Most </a:t>
            </a:r>
            <a:r>
              <a:rPr lang="en-US" b="1" dirty="0"/>
              <a:t>word </a:t>
            </a:r>
            <a:r>
              <a:rPr lang="en-US" b="1" i="1" dirty="0"/>
              <a:t>types </a:t>
            </a:r>
            <a:r>
              <a:rPr lang="en-US" dirty="0"/>
              <a:t>appear with only one POS tag…. </a:t>
            </a:r>
          </a:p>
          <a:p>
            <a:pPr lvl="1"/>
            <a:r>
              <a:rPr lang="en-US" dirty="0"/>
              <a:t>Brown corpus with 87-tag set: 11.5% of word types are ambiguous</a:t>
            </a:r>
          </a:p>
          <a:p>
            <a:r>
              <a:rPr lang="en-US" dirty="0"/>
              <a:t>… but a large fraction of </a:t>
            </a:r>
            <a:r>
              <a:rPr lang="en-US" b="1" dirty="0"/>
              <a:t>word </a:t>
            </a:r>
            <a:r>
              <a:rPr lang="en-US" b="1" i="1" dirty="0"/>
              <a:t>tokens </a:t>
            </a:r>
            <a:r>
              <a:rPr lang="en-US" dirty="0"/>
              <a:t>are ambiguous Original Brown corpus: 40% of tokens are ambiguous (why?)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>
            <a:extLst>
              <a:ext uri="{FF2B5EF4-FFF2-40B4-BE49-F238E27FC236}">
                <a16:creationId xmlns:a16="http://schemas.microsoft.com/office/drawing/2014/main" id="{A0F79E29-E2FF-6040-825D-EBFF2F0B6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AE55C-D275-7E48-9E90-9194F34F7E63}" type="slidenum">
              <a:rPr lang="en-US" altLang="en-US" sz="1200">
                <a:latin typeface="Helvetica" pitchFamily="2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B77D4323-51C4-3242-971D-364C3FA72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 Tagging Process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67AF797A-4F12-A943-BD48-EEDD21257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Average POS tagging disagreement amongst expert human judges for the Penn treebank was 3.5%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Current state-of-the-art model can already achieve this performance.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Baseline: Picking the most frequent tag for each specific word type gives about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ym typeface="Symbol" pitchFamily="2" charset="2"/>
              </a:rPr>
              <a:t>93.7% if use model for unknown words for Penn Treebank </a:t>
            </a:r>
            <a:r>
              <a:rPr lang="en-US" altLang="en-US" dirty="0" err="1">
                <a:sym typeface="Symbol" pitchFamily="2" charset="2"/>
              </a:rPr>
              <a:t>tagset</a:t>
            </a:r>
            <a:r>
              <a:rPr lang="en-US" altLang="en-US" dirty="0">
                <a:sym typeface="Symbol" pitchFamily="2" charset="2"/>
              </a:rPr>
              <a:t>.</a:t>
            </a:r>
            <a:endParaRPr lang="en-US" altLang="en-US" sz="2000" dirty="0">
              <a:sym typeface="Symbol" pitchFamily="2" charset="2"/>
            </a:endParaRPr>
          </a:p>
        </p:txBody>
      </p:sp>
      <p:pic>
        <p:nvPicPr>
          <p:cNvPr id="1026" name="Picture 2" descr="26,492 Surprise Emoji Stock Photos, Pictures &amp; Royalty-Free Images - iStock">
            <a:extLst>
              <a:ext uri="{FF2B5EF4-FFF2-40B4-BE49-F238E27FC236}">
                <a16:creationId xmlns:a16="http://schemas.microsoft.com/office/drawing/2014/main" id="{BB7FF573-D9F6-544D-B051-DA02966A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779" y="3818021"/>
            <a:ext cx="626937" cy="62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ED0BDC-0AF5-088B-0248-F35F7525E5B7}"/>
              </a:ext>
            </a:extLst>
          </p:cNvPr>
          <p:cNvSpPr txBox="1"/>
          <p:nvPr/>
        </p:nvSpPr>
        <p:spPr>
          <a:xfrm>
            <a:off x="2919663" y="34632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/>
              <a:t>90% accuracy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>
            <a:extLst>
              <a:ext uri="{FF2B5EF4-FFF2-40B4-BE49-F238E27FC236}">
                <a16:creationId xmlns:a16="http://schemas.microsoft.com/office/drawing/2014/main" id="{5608270E-506A-B641-B014-4C528F0CCA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D06B82-B620-A941-B5E5-759F9FF88644}" type="slidenum">
              <a:rPr lang="en-US" altLang="en-US" sz="1200">
                <a:latin typeface="Helvetica" pitchFamily="2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1BFEBFF4-F1FD-9847-B670-2AA3451C7E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 Tagging Approaches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52A7361C-8406-6446-9084-4D606A37D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4223" y="1690688"/>
            <a:ext cx="10313233" cy="462438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FF0000"/>
                </a:solidFill>
              </a:rPr>
              <a:t>Rule-Based</a:t>
            </a:r>
            <a:r>
              <a:rPr lang="en-US" altLang="en-US" dirty="0"/>
              <a:t>: Human crafted rules based on lexical and other linguistic knowledge.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FF0000"/>
                </a:solidFill>
              </a:rPr>
              <a:t>Learning-Based</a:t>
            </a:r>
            <a:r>
              <a:rPr lang="en-US" altLang="en-US" dirty="0"/>
              <a:t>: Trained on human annotated corpora like the Penn Treebank.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339933"/>
                </a:solidFill>
              </a:rPr>
              <a:t>Statistical models</a:t>
            </a:r>
            <a:r>
              <a:rPr lang="en-US" altLang="en-US" dirty="0"/>
              <a:t>:  Hidden Markov Model (HMM), Maximum Entropy Markov Model (MEMM), Conditional Random Field (CRF)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339933"/>
                </a:solidFill>
              </a:rPr>
              <a:t>Neural networks</a:t>
            </a:r>
            <a:r>
              <a:rPr lang="en-US" altLang="en-US" dirty="0"/>
              <a:t>: Recurrent networks like Long Short Term Memory (LSTMs)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339933"/>
                </a:solidFill>
              </a:rPr>
              <a:t>Or 1+2: Neural-CRF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Generally, learning-based approaches have been found to be more effective overall.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CA4F-CC52-F9A4-14CF-806105D8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Tagging/Labeling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968ED-2137-14D3-3947-5659C8546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>
            <a:extLst>
              <a:ext uri="{FF2B5EF4-FFF2-40B4-BE49-F238E27FC236}">
                <a16:creationId xmlns:a16="http://schemas.microsoft.com/office/drawing/2014/main" id="{DB6B005B-DBDC-194A-ABD4-634C214043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91EB97D-100E-D542-BABB-C1B6E2933CE2}" type="slidenum">
              <a:rPr lang="en-US" altLang="en-US" sz="1200">
                <a:latin typeface="Helvetica" pitchFamily="2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C721FEE-78A9-1747-956F-01ECC2E43D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Sequence </a:t>
            </a:r>
            <a:r>
              <a:rPr lang="en-US" dirty="0"/>
              <a:t>Tagging</a:t>
            </a:r>
            <a:r>
              <a:rPr lang="en-US" altLang="en-US" dirty="0"/>
              <a:t> Problem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DCC89A73-4C87-CC49-8C7A-EF29DB529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4223" y="1806576"/>
            <a:ext cx="10515600" cy="3531906"/>
          </a:xfrm>
        </p:spPr>
        <p:txBody>
          <a:bodyPr/>
          <a:lstStyle/>
          <a:p>
            <a:pPr eaLnBrk="1" hangingPunct="1"/>
            <a:r>
              <a:rPr lang="en-US" altLang="en-US" dirty="0"/>
              <a:t>Many NLP problems can viewed as sequence t</a:t>
            </a:r>
            <a:r>
              <a:rPr lang="en-US" dirty="0"/>
              <a:t>agging</a:t>
            </a:r>
            <a:r>
              <a:rPr lang="en-US" altLang="zh-CN" dirty="0"/>
              <a:t>/</a:t>
            </a:r>
            <a:r>
              <a:rPr lang="en-US" altLang="en-US" dirty="0"/>
              <a:t>labeling.</a:t>
            </a:r>
          </a:p>
          <a:p>
            <a:pPr eaLnBrk="1" hangingPunct="1"/>
            <a:r>
              <a:rPr lang="en-US" altLang="en-US" dirty="0"/>
              <a:t>Each token in a sequence is assigned a label.</a:t>
            </a:r>
          </a:p>
          <a:p>
            <a:pPr eaLnBrk="1" hangingPunct="1"/>
            <a:r>
              <a:rPr lang="en-US" altLang="en-US" dirty="0"/>
              <a:t>Labels of tokens are </a:t>
            </a:r>
            <a:r>
              <a:rPr lang="en-US" altLang="en-US" i="1" dirty="0">
                <a:solidFill>
                  <a:srgbClr val="FF0000"/>
                </a:solidFill>
              </a:rPr>
              <a:t>dependent</a:t>
            </a:r>
            <a:r>
              <a:rPr lang="en-US" altLang="en-US" dirty="0"/>
              <a:t> on the labels of other tokens in the sequence, particularly their neighbors.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91311-59D7-8443-B034-1073354F2BB4}"/>
              </a:ext>
            </a:extLst>
          </p:cNvPr>
          <p:cNvSpPr txBox="1"/>
          <p:nvPr/>
        </p:nvSpPr>
        <p:spPr>
          <a:xfrm>
            <a:off x="1518953" y="3950949"/>
            <a:ext cx="3821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3333CC"/>
                </a:solidFill>
              </a:rPr>
              <a:t>Time  </a:t>
            </a:r>
            <a:r>
              <a:rPr lang="en-US" altLang="en-US" sz="2400" dirty="0">
                <a:solidFill>
                  <a:srgbClr val="3333CC"/>
                </a:solidFill>
                <a:highlight>
                  <a:srgbClr val="FFFF00"/>
                </a:highlight>
              </a:rPr>
              <a:t>flies</a:t>
            </a:r>
            <a:r>
              <a:rPr lang="en-US" altLang="en-US" sz="2400" dirty="0">
                <a:solidFill>
                  <a:srgbClr val="3333CC"/>
                </a:solidFill>
              </a:rPr>
              <a:t>  </a:t>
            </a:r>
            <a:r>
              <a:rPr lang="en-US" altLang="en-US" sz="2400" dirty="0">
                <a:solidFill>
                  <a:srgbClr val="3333CC"/>
                </a:solidFill>
                <a:highlight>
                  <a:srgbClr val="FFFF00"/>
                </a:highlight>
              </a:rPr>
              <a:t>like</a:t>
            </a:r>
            <a:r>
              <a:rPr lang="en-US" altLang="en-US" sz="2400" dirty="0">
                <a:solidFill>
                  <a:srgbClr val="3333CC"/>
                </a:solidFill>
              </a:rPr>
              <a:t> an arrow.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CC0099"/>
                </a:solidFill>
              </a:rPr>
              <a:t>NN     </a:t>
            </a:r>
            <a:r>
              <a:rPr lang="en-US" altLang="en-US" sz="2400" dirty="0">
                <a:solidFill>
                  <a:srgbClr val="CC0099"/>
                </a:solidFill>
                <a:highlight>
                  <a:srgbClr val="FFFF00"/>
                </a:highlight>
              </a:rPr>
              <a:t>VBZ</a:t>
            </a:r>
            <a:r>
              <a:rPr lang="en-US" altLang="en-US" sz="2400" dirty="0">
                <a:solidFill>
                  <a:srgbClr val="CC0099"/>
                </a:solidFill>
              </a:rPr>
              <a:t> </a:t>
            </a:r>
            <a:r>
              <a:rPr lang="zh-CN" altLang="en-US" sz="2400" dirty="0">
                <a:solidFill>
                  <a:srgbClr val="CC0099"/>
                </a:solidFill>
              </a:rPr>
              <a:t> </a:t>
            </a:r>
            <a:r>
              <a:rPr lang="en-US" altLang="zh-CN" sz="2400" dirty="0">
                <a:solidFill>
                  <a:srgbClr val="CC0099"/>
                </a:solidFill>
              </a:rPr>
              <a:t> </a:t>
            </a:r>
            <a:r>
              <a:rPr lang="en-US" altLang="en-US" sz="2400" dirty="0">
                <a:solidFill>
                  <a:srgbClr val="CC0099"/>
                </a:solidFill>
                <a:highlight>
                  <a:srgbClr val="FFFF00"/>
                </a:highlight>
              </a:rPr>
              <a:t>IN</a:t>
            </a:r>
            <a:r>
              <a:rPr lang="en-US" altLang="en-US" sz="2400" dirty="0">
                <a:solidFill>
                  <a:srgbClr val="CC0099"/>
                </a:solidFill>
              </a:rPr>
              <a:t>   DT  NN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3F229-1155-1D42-8C24-34FA05AE4643}"/>
              </a:ext>
            </a:extLst>
          </p:cNvPr>
          <p:cNvSpPr txBox="1"/>
          <p:nvPr/>
        </p:nvSpPr>
        <p:spPr>
          <a:xfrm>
            <a:off x="5920658" y="3950948"/>
            <a:ext cx="3821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3333CC"/>
                </a:solidFill>
              </a:rPr>
              <a:t>Fruit  </a:t>
            </a:r>
            <a:r>
              <a:rPr lang="en-US" altLang="en-US" sz="2400" dirty="0">
                <a:solidFill>
                  <a:srgbClr val="3333CC"/>
                </a:solidFill>
                <a:highlight>
                  <a:srgbClr val="FFFF00"/>
                </a:highlight>
              </a:rPr>
              <a:t>flies</a:t>
            </a:r>
            <a:r>
              <a:rPr lang="en-US" altLang="en-US" sz="2400" dirty="0">
                <a:solidFill>
                  <a:srgbClr val="3333CC"/>
                </a:solidFill>
              </a:rPr>
              <a:t>  </a:t>
            </a:r>
            <a:r>
              <a:rPr lang="en-US" altLang="en-US" sz="2400" dirty="0">
                <a:solidFill>
                  <a:srgbClr val="3333CC"/>
                </a:solidFill>
                <a:highlight>
                  <a:srgbClr val="FFFF00"/>
                </a:highlight>
              </a:rPr>
              <a:t>like</a:t>
            </a:r>
            <a:r>
              <a:rPr lang="en-US" altLang="en-US" sz="2400" dirty="0">
                <a:solidFill>
                  <a:srgbClr val="3333CC"/>
                </a:solidFill>
              </a:rPr>
              <a:t>  a   banana.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CC0099"/>
                </a:solidFill>
              </a:rPr>
              <a:t>NN     </a:t>
            </a:r>
            <a:r>
              <a:rPr lang="en-US" altLang="en-US" sz="2400" dirty="0">
                <a:solidFill>
                  <a:srgbClr val="CC0099"/>
                </a:solidFill>
                <a:highlight>
                  <a:srgbClr val="FFFF00"/>
                </a:highlight>
              </a:rPr>
              <a:t>NN</a:t>
            </a:r>
            <a:r>
              <a:rPr lang="en-US" altLang="en-US" sz="2400" dirty="0">
                <a:solidFill>
                  <a:srgbClr val="CC0099"/>
                </a:solidFill>
              </a:rPr>
              <a:t> </a:t>
            </a:r>
            <a:r>
              <a:rPr lang="zh-CN" altLang="en-US" sz="2400" dirty="0">
                <a:solidFill>
                  <a:srgbClr val="CC0099"/>
                </a:solidFill>
              </a:rPr>
              <a:t> </a:t>
            </a:r>
            <a:r>
              <a:rPr lang="en-US" altLang="zh-CN" sz="2400" dirty="0">
                <a:solidFill>
                  <a:srgbClr val="CC0099"/>
                </a:solidFill>
              </a:rPr>
              <a:t> </a:t>
            </a:r>
            <a:r>
              <a:rPr lang="en-US" altLang="en-US" sz="2400" dirty="0">
                <a:solidFill>
                  <a:srgbClr val="CC0099"/>
                </a:solidFill>
                <a:highlight>
                  <a:srgbClr val="FFFF00"/>
                </a:highlight>
              </a:rPr>
              <a:t>VBP</a:t>
            </a:r>
            <a:r>
              <a:rPr lang="en-US" altLang="en-US" sz="2400" dirty="0">
                <a:solidFill>
                  <a:srgbClr val="CC0099"/>
                </a:solidFill>
              </a:rPr>
              <a:t> DT  NN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194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B4FE58BA-6427-5F42-96AF-D2E23E5F77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7EF8349-C38E-F74D-BEF2-0109653CEF4A}" type="slidenum">
              <a:rPr lang="en-US" altLang="en-US" sz="1200">
                <a:latin typeface="Helvetica" pitchFamily="2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ACEE832-21AD-0B4D-9B05-1F508D8DAB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Beyond Classification Learning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799E617-8AA8-D649-9BF3-AC7136DC08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Standard classification problem assumes</a:t>
            </a:r>
            <a:r>
              <a:rPr lang="en-US" altLang="en-US" i="1" dirty="0">
                <a:solidFill>
                  <a:srgbClr val="0070C0"/>
                </a:solidFill>
              </a:rPr>
              <a:t> individual cases are disconnected and independent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Many NLP problems do not satisfy this assumption and involve making </a:t>
            </a:r>
            <a:r>
              <a:rPr lang="en-US" altLang="en-US" i="1" dirty="0">
                <a:solidFill>
                  <a:srgbClr val="0070C0"/>
                </a:solidFill>
              </a:rPr>
              <a:t>many connected decisions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More </a:t>
            </a:r>
            <a:r>
              <a:rPr lang="en-US" altLang="en-US" i="1" dirty="0">
                <a:solidFill>
                  <a:srgbClr val="0070C0"/>
                </a:solidFill>
              </a:rPr>
              <a:t>sophisticated learning and inference techniques</a:t>
            </a:r>
            <a:r>
              <a:rPr lang="en-US" altLang="en-US" dirty="0"/>
              <a:t> are needed to handle such situations in general.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 phrase (NP) chunking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identify all non-recursive NP chunks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33" y="2400549"/>
            <a:ext cx="7419975" cy="36861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9266-CC28-4756-A079-26437DFBC729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47A82-83DE-B44C-D753-54684C9AF67D}"/>
              </a:ext>
            </a:extLst>
          </p:cNvPr>
          <p:cNvSpPr txBox="1"/>
          <p:nvPr/>
        </p:nvSpPr>
        <p:spPr>
          <a:xfrm>
            <a:off x="3495675" y="6352143"/>
            <a:ext cx="694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credit for the this and next a few slides: Prof. Julia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Hockenmaier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8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Task: identify all noun (“NP”), verb (“VP”) and preposition (“PP”) phrases.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163" y="2721361"/>
            <a:ext cx="6849675" cy="340722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9266-CC28-4756-A079-26437DFBC7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8C59-2209-BD3C-D063-05A6AD2F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F08B-895D-350F-3448-973C51D84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3 will be released today.</a:t>
            </a:r>
          </a:p>
          <a:p>
            <a:pPr lvl="1"/>
            <a:r>
              <a:rPr lang="en-US" dirty="0"/>
              <a:t>It dues on March 11</a:t>
            </a:r>
            <a:r>
              <a:rPr lang="en-US" baseline="30000" dirty="0"/>
              <a:t>th</a:t>
            </a:r>
            <a:r>
              <a:rPr lang="en-US" dirty="0"/>
              <a:t>, 11:59pm</a:t>
            </a:r>
          </a:p>
          <a:p>
            <a:pPr lvl="1"/>
            <a:r>
              <a:rPr lang="en-US" dirty="0"/>
              <a:t>It is slightly lighter compared to other HW considering the course project efforts.</a:t>
            </a:r>
          </a:p>
          <a:p>
            <a:r>
              <a:rPr lang="en-US" dirty="0"/>
              <a:t>We will have weekly submission window for the course project.</a:t>
            </a:r>
          </a:p>
          <a:p>
            <a:pPr lvl="1"/>
            <a:r>
              <a:rPr lang="en-US" dirty="0"/>
              <a:t>You can have three attempts at each submission period</a:t>
            </a:r>
          </a:p>
          <a:p>
            <a:pPr lvl="1"/>
            <a:r>
              <a:rPr lang="en-US" dirty="0"/>
              <a:t>There is no penalty if you didn’t use all your attempts, but it’s in general helpful if you manage to test more times.</a:t>
            </a:r>
          </a:p>
        </p:txBody>
      </p:sp>
    </p:spTree>
    <p:extLst>
      <p:ext uri="{BB962C8B-B14F-4D97-AF65-F5344CB8AC3E}">
        <p14:creationId xmlns:p14="http://schemas.microsoft.com/office/powerpoint/2010/main" val="162074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BIO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three new tags</a:t>
            </a:r>
          </a:p>
          <a:p>
            <a:pPr lvl="1"/>
            <a:r>
              <a:rPr lang="en-US" sz="2400" dirty="0"/>
              <a:t>B-NP: beginning of a noun phrase chunk</a:t>
            </a:r>
          </a:p>
          <a:p>
            <a:pPr lvl="1"/>
            <a:r>
              <a:rPr lang="en-US" sz="2400" dirty="0"/>
              <a:t>I-NP: inside of a noun phrase chunk</a:t>
            </a:r>
          </a:p>
          <a:p>
            <a:pPr lvl="1"/>
            <a:r>
              <a:rPr lang="en-US" sz="2400" dirty="0"/>
              <a:t>O: outside of a noun phrase chunk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9266-CC28-4756-A079-26437DFBC729}" type="slidenum">
              <a:rPr lang="en-US" smtClean="0"/>
              <a:t>20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E31AFA-4B8F-6846-8108-286FB3C38F86}"/>
              </a:ext>
            </a:extLst>
          </p:cNvPr>
          <p:cNvGrpSpPr/>
          <p:nvPr/>
        </p:nvGrpSpPr>
        <p:grpSpPr>
          <a:xfrm>
            <a:off x="2977332" y="3552629"/>
            <a:ext cx="6552519" cy="3094948"/>
            <a:chOff x="2977332" y="3552629"/>
            <a:chExt cx="6552519" cy="309494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3934A4-D785-2540-8D81-F87A4A8BAD62}"/>
                </a:ext>
              </a:extLst>
            </p:cNvPr>
            <p:cNvGrpSpPr/>
            <p:nvPr/>
          </p:nvGrpSpPr>
          <p:grpSpPr>
            <a:xfrm>
              <a:off x="2977332" y="3552629"/>
              <a:ext cx="6552519" cy="3094948"/>
              <a:chOff x="2917372" y="3552629"/>
              <a:chExt cx="6552519" cy="309494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17372" y="3552629"/>
                <a:ext cx="6552519" cy="3094948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477A28-BD62-6B4C-BCDB-4BED3D7326C0}"/>
                  </a:ext>
                </a:extLst>
              </p:cNvPr>
              <p:cNvSpPr/>
              <p:nvPr/>
            </p:nvSpPr>
            <p:spPr>
              <a:xfrm>
                <a:off x="5246557" y="4766872"/>
                <a:ext cx="1693889" cy="6745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B1500"/>
                  </a:solidFill>
                </a:endParaRPr>
              </a:p>
            </p:txBody>
          </p:sp>
        </p:grp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7900597B-E3BF-B34B-B021-775D6C436B18}"/>
                </a:ext>
              </a:extLst>
            </p:cNvPr>
            <p:cNvSpPr/>
            <p:nvPr/>
          </p:nvSpPr>
          <p:spPr>
            <a:xfrm>
              <a:off x="5629002" y="4721902"/>
              <a:ext cx="1056611" cy="719528"/>
            </a:xfrm>
            <a:prstGeom prst="downArrow">
              <a:avLst/>
            </a:prstGeom>
            <a:solidFill>
              <a:srgbClr val="AB1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AB15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54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 Encoding for Shallow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270861"/>
            <a:ext cx="8292713" cy="4906102"/>
          </a:xfrm>
        </p:spPr>
        <p:txBody>
          <a:bodyPr/>
          <a:lstStyle/>
          <a:p>
            <a:r>
              <a:rPr lang="en-US" dirty="0"/>
              <a:t>Define new tags</a:t>
            </a:r>
          </a:p>
          <a:p>
            <a:pPr lvl="1"/>
            <a:r>
              <a:rPr lang="en-US" sz="2200" dirty="0"/>
              <a:t>B-NP B-VP B-PP: beginning of an “NP”, “VP”, “PP” chunk</a:t>
            </a:r>
          </a:p>
          <a:p>
            <a:pPr lvl="1"/>
            <a:r>
              <a:rPr lang="en-US" sz="2200" dirty="0"/>
              <a:t>I-NP I-VP I-PP: inside of an “NP”, “VP”, “PP” chunk</a:t>
            </a:r>
          </a:p>
          <a:p>
            <a:pPr lvl="1"/>
            <a:r>
              <a:rPr lang="en-US" sz="2200" dirty="0"/>
              <a:t>O: outside of any chunk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9266-CC28-4756-A079-26437DFBC7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9FE5C6-1F53-3E4E-92E3-B62ECE2BF74A}"/>
              </a:ext>
            </a:extLst>
          </p:cNvPr>
          <p:cNvGrpSpPr/>
          <p:nvPr/>
        </p:nvGrpSpPr>
        <p:grpSpPr>
          <a:xfrm>
            <a:off x="2981835" y="3190621"/>
            <a:ext cx="6578373" cy="3076037"/>
            <a:chOff x="2981835" y="3190621"/>
            <a:chExt cx="6578373" cy="30760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1835" y="3190621"/>
              <a:ext cx="6578373" cy="30760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4B61BE-A0A9-164B-834E-AB1F50FDEE24}"/>
                </a:ext>
              </a:extLst>
            </p:cNvPr>
            <p:cNvSpPr/>
            <p:nvPr/>
          </p:nvSpPr>
          <p:spPr>
            <a:xfrm>
              <a:off x="5321507" y="4392121"/>
              <a:ext cx="1693889" cy="67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B1500"/>
                </a:solidFill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00474A3B-0C09-1F48-8387-865D3EB6E4B8}"/>
                </a:ext>
              </a:extLst>
            </p:cNvPr>
            <p:cNvSpPr/>
            <p:nvPr/>
          </p:nvSpPr>
          <p:spPr>
            <a:xfrm>
              <a:off x="5643992" y="4347151"/>
              <a:ext cx="1056611" cy="719528"/>
            </a:xfrm>
            <a:prstGeom prst="downArrow">
              <a:avLst/>
            </a:prstGeom>
            <a:solidFill>
              <a:srgbClr val="AB1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AB15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736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:a16="http://schemas.microsoft.com/office/drawing/2014/main" id="{F3627D61-1545-9442-A249-880A084AE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67991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Problems with Sequence Labeling as Classification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FDE9B48-9F6A-E74A-8041-8FEA37DFAB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218543"/>
            <a:ext cx="10515600" cy="4078339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/>
              <a:t>Not easy to integrate information from </a:t>
            </a:r>
            <a:r>
              <a:rPr lang="en-US" altLang="en-US" i="1" dirty="0">
                <a:solidFill>
                  <a:srgbClr val="0070C0"/>
                </a:solidFill>
              </a:rPr>
              <a:t>category/tag </a:t>
            </a:r>
            <a:r>
              <a:rPr lang="en-US" altLang="en-US" dirty="0"/>
              <a:t>of other tokens in the context.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Difficult to propagate </a:t>
            </a:r>
            <a:r>
              <a:rPr lang="en-US" altLang="en-US" b="1" dirty="0">
                <a:solidFill>
                  <a:srgbClr val="0070C0"/>
                </a:solidFill>
              </a:rPr>
              <a:t>uncertainty</a:t>
            </a:r>
            <a:r>
              <a:rPr lang="en-US" altLang="en-US" dirty="0"/>
              <a:t> between decisions and </a:t>
            </a:r>
            <a:r>
              <a:rPr lang="en-US" altLang="en-US" i="1" dirty="0">
                <a:solidFill>
                  <a:srgbClr val="0070C0"/>
                </a:solidFill>
              </a:rPr>
              <a:t>“collectively” determine</a:t>
            </a:r>
            <a:r>
              <a:rPr lang="en-US" altLang="en-US" dirty="0"/>
              <a:t> the most likely </a:t>
            </a:r>
            <a:r>
              <a:rPr lang="en-US" altLang="en-US" i="1" dirty="0">
                <a:solidFill>
                  <a:srgbClr val="0070C0"/>
                </a:solidFill>
              </a:rPr>
              <a:t>joint assignment </a:t>
            </a:r>
            <a:r>
              <a:rPr lang="en-US" altLang="en-US" dirty="0"/>
              <a:t>of categories to all of the tokens in a sequence. </a:t>
            </a:r>
          </a:p>
        </p:txBody>
      </p:sp>
      <p:sp>
        <p:nvSpPr>
          <p:cNvPr id="47106" name="Slide Number Placeholder 4">
            <a:extLst>
              <a:ext uri="{FF2B5EF4-FFF2-40B4-BE49-F238E27FC236}">
                <a16:creationId xmlns:a16="http://schemas.microsoft.com/office/drawing/2014/main" id="{FC905DCD-2BBF-4E4F-88F6-0B9886183E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35165D9-E695-8149-92CB-4D2A5E92EB5D}" type="slidenum">
              <a:rPr lang="en-US" altLang="en-US" sz="1200">
                <a:latin typeface="Helvetica" pitchFamily="2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98355-5575-4241-ABE6-47D6D966FBDE}"/>
              </a:ext>
            </a:extLst>
          </p:cNvPr>
          <p:cNvSpPr txBox="1"/>
          <p:nvPr/>
        </p:nvSpPr>
        <p:spPr>
          <a:xfrm>
            <a:off x="1518953" y="3100022"/>
            <a:ext cx="5433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3333CC"/>
                </a:solidFill>
              </a:rPr>
              <a:t>Time  flies  like an arrow.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CC0099"/>
                </a:solidFill>
              </a:rPr>
              <a:t>NN     VBZ </a:t>
            </a:r>
            <a:r>
              <a:rPr lang="zh-CN" altLang="en-US" sz="2400" dirty="0">
                <a:solidFill>
                  <a:srgbClr val="CC0099"/>
                </a:solidFill>
              </a:rPr>
              <a:t> </a:t>
            </a:r>
            <a:r>
              <a:rPr lang="en-US" altLang="zh-CN" sz="2400" dirty="0">
                <a:solidFill>
                  <a:srgbClr val="CC0099"/>
                </a:solidFill>
              </a:rPr>
              <a:t> </a:t>
            </a:r>
            <a:r>
              <a:rPr lang="en-US" altLang="en-US" sz="2400" dirty="0">
                <a:solidFill>
                  <a:srgbClr val="CC0099"/>
                </a:solidFill>
              </a:rPr>
              <a:t>IN   DT  NN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D2B1C-A43B-2E4C-BF3B-90763F8F24F1}"/>
              </a:ext>
            </a:extLst>
          </p:cNvPr>
          <p:cNvSpPr txBox="1"/>
          <p:nvPr/>
        </p:nvSpPr>
        <p:spPr>
          <a:xfrm>
            <a:off x="5920658" y="3100021"/>
            <a:ext cx="5433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3333CC"/>
                </a:solidFill>
              </a:rPr>
              <a:t>Fruit  flies  like  a   banana.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CC0099"/>
                </a:solidFill>
              </a:rPr>
              <a:t>NN     NN </a:t>
            </a:r>
            <a:r>
              <a:rPr lang="zh-CN" altLang="en-US" sz="2400" dirty="0">
                <a:solidFill>
                  <a:srgbClr val="CC0099"/>
                </a:solidFill>
              </a:rPr>
              <a:t> </a:t>
            </a:r>
            <a:r>
              <a:rPr lang="en-US" altLang="zh-CN" sz="2400" dirty="0">
                <a:solidFill>
                  <a:srgbClr val="CC0099"/>
                </a:solidFill>
              </a:rPr>
              <a:t> </a:t>
            </a:r>
            <a:r>
              <a:rPr lang="en-US" altLang="en-US" sz="2400" dirty="0">
                <a:solidFill>
                  <a:srgbClr val="CC0099"/>
                </a:solidFill>
              </a:rPr>
              <a:t>VBP DT  NN</a:t>
            </a:r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tagging </a:t>
            </a:r>
            <a:r>
              <a:rPr lang="en-US" dirty="0" err="1"/>
              <a:t>v.s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independent prediction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153842" y="1335723"/>
            <a:ext cx="4118646" cy="823912"/>
          </a:xfrm>
        </p:spPr>
        <p:txBody>
          <a:bodyPr/>
          <a:lstStyle/>
          <a:p>
            <a:r>
              <a:rPr lang="en-US" sz="2600" dirty="0"/>
              <a:t>Sequence labeling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152651" y="2409864"/>
                <a:ext cx="3868340" cy="368458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is a vector/matrix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152651" y="2409864"/>
                <a:ext cx="3868340" cy="3684588"/>
              </a:xfrm>
              <a:blipFill>
                <a:blip r:embed="rId3"/>
                <a:stretch>
                  <a:fillRect l="-2941" t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53150" y="1335723"/>
            <a:ext cx="4138930" cy="823912"/>
          </a:xfrm>
        </p:spPr>
        <p:txBody>
          <a:bodyPr>
            <a:noAutofit/>
          </a:bodyPr>
          <a:lstStyle/>
          <a:p>
            <a:r>
              <a:rPr lang="en-US" sz="2600" dirty="0"/>
              <a:t>Independent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51960" y="2409864"/>
                <a:ext cx="3887391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single label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51960" y="2409864"/>
                <a:ext cx="3887391" cy="3684588"/>
              </a:xfrm>
              <a:blipFill>
                <a:blip r:embed="rId4"/>
                <a:stretch>
                  <a:fillRect l="-1623" t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9266-CC28-4756-A079-26437DFBC729}" type="slidenum">
              <a:rPr lang="en-US" smtClean="0"/>
              <a:t>23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961792" y="4003752"/>
            <a:ext cx="2002971" cy="1828800"/>
            <a:chOff x="5471658" y="4427085"/>
            <a:chExt cx="2002971" cy="1828800"/>
          </a:xfrm>
        </p:grpSpPr>
        <p:sp>
          <p:nvSpPr>
            <p:cNvPr id="28" name="Oval 27"/>
            <p:cNvSpPr/>
            <p:nvPr/>
          </p:nvSpPr>
          <p:spPr>
            <a:xfrm>
              <a:off x="5471658" y="4427085"/>
              <a:ext cx="685800" cy="685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</a:t>
              </a:r>
              <a:r>
                <a:rPr lang="en-US" sz="2400" baseline="-25000" dirty="0"/>
                <a:t>i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6788829" y="4427085"/>
              <a:ext cx="685800" cy="685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471658" y="5570085"/>
              <a:ext cx="685800" cy="6858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x</a:t>
              </a:r>
              <a:r>
                <a:rPr lang="en-US" sz="2400" baseline="-25000" dirty="0"/>
                <a:t>i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788829" y="5570085"/>
              <a:ext cx="685800" cy="6858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3" name="Straight Arrow Connector 32"/>
            <p:cNvCxnSpPr>
              <a:stCxn id="30" idx="0"/>
              <a:endCxn id="28" idx="4"/>
            </p:cNvCxnSpPr>
            <p:nvPr/>
          </p:nvCxnSpPr>
          <p:spPr>
            <a:xfrm flipV="1">
              <a:off x="5814558" y="5112885"/>
              <a:ext cx="0" cy="457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1" idx="0"/>
              <a:endCxn id="29" idx="4"/>
            </p:cNvCxnSpPr>
            <p:nvPr/>
          </p:nvCxnSpPr>
          <p:spPr>
            <a:xfrm flipV="1">
              <a:off x="7131729" y="5112885"/>
              <a:ext cx="0" cy="457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978536" y="5678482"/>
              <a:ext cx="470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x</a:t>
              </a:r>
              <a:r>
                <a:rPr lang="en-US" sz="2400" baseline="-25000" dirty="0" err="1"/>
                <a:t>j</a:t>
              </a:r>
              <a:endParaRPr lang="en-US" sz="2400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8536" y="4520784"/>
              <a:ext cx="496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y</a:t>
              </a:r>
              <a:r>
                <a:rPr lang="en-US" sz="2400" baseline="-25000" dirty="0" err="1"/>
                <a:t>j</a:t>
              </a:r>
              <a:endParaRPr lang="en-US" sz="2400" baseline="-25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768188" y="4003752"/>
            <a:ext cx="2002971" cy="1828800"/>
            <a:chOff x="1256507" y="4384677"/>
            <a:chExt cx="2002971" cy="1828800"/>
          </a:xfrm>
        </p:grpSpPr>
        <p:sp>
          <p:nvSpPr>
            <p:cNvPr id="19" name="Oval 18"/>
            <p:cNvSpPr/>
            <p:nvPr/>
          </p:nvSpPr>
          <p:spPr>
            <a:xfrm>
              <a:off x="1256507" y="4384677"/>
              <a:ext cx="685800" cy="685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y</a:t>
              </a:r>
              <a:r>
                <a:rPr lang="en-US" sz="2400" baseline="-25000" dirty="0" err="1"/>
                <a:t>i</a:t>
              </a:r>
              <a:endParaRPr lang="en-US" sz="2400" baseline="-250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573678" y="4384677"/>
              <a:ext cx="685800" cy="685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256507" y="5527677"/>
              <a:ext cx="685800" cy="6858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x</a:t>
              </a:r>
              <a:r>
                <a:rPr lang="en-US" sz="2400" baseline="-25000" dirty="0"/>
                <a:t>i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2573678" y="5527677"/>
              <a:ext cx="685800" cy="6858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3" name="Straight Arrow Connector 22"/>
            <p:cNvCxnSpPr>
              <a:stCxn id="19" idx="6"/>
              <a:endCxn id="20" idx="2"/>
            </p:cNvCxnSpPr>
            <p:nvPr/>
          </p:nvCxnSpPr>
          <p:spPr>
            <a:xfrm>
              <a:off x="1942307" y="4727577"/>
              <a:ext cx="6313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4"/>
              <a:endCxn id="22" idx="0"/>
            </p:cNvCxnSpPr>
            <p:nvPr/>
          </p:nvCxnSpPr>
          <p:spPr>
            <a:xfrm>
              <a:off x="2916578" y="5070477"/>
              <a:ext cx="0" cy="457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714738" y="5636074"/>
              <a:ext cx="470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x</a:t>
              </a:r>
              <a:r>
                <a:rPr lang="en-US" sz="2400" baseline="-25000" dirty="0" err="1"/>
                <a:t>j</a:t>
              </a:r>
              <a:endParaRPr lang="en-US" sz="2400" baseline="-25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63385" y="4478376"/>
              <a:ext cx="496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y</a:t>
              </a:r>
              <a:r>
                <a:rPr lang="en-US" sz="2400" baseline="-25000" dirty="0" err="1"/>
                <a:t>j</a:t>
              </a:r>
              <a:endParaRPr lang="en-US" sz="2400" baseline="-25000" dirty="0"/>
            </a:p>
          </p:txBody>
        </p:sp>
        <p:cxnSp>
          <p:nvCxnSpPr>
            <p:cNvPr id="37" name="Straight Arrow Connector 36"/>
            <p:cNvCxnSpPr>
              <a:stCxn id="19" idx="4"/>
              <a:endCxn id="21" idx="0"/>
            </p:cNvCxnSpPr>
            <p:nvPr/>
          </p:nvCxnSpPr>
          <p:spPr>
            <a:xfrm>
              <a:off x="1599407" y="5070477"/>
              <a:ext cx="0" cy="457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5549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>
            <a:extLst>
              <a:ext uri="{FF2B5EF4-FFF2-40B4-BE49-F238E27FC236}">
                <a16:creationId xmlns:a16="http://schemas.microsoft.com/office/drawing/2014/main" id="{5B0C933C-B486-164F-AB50-95B8B9B56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B553895-A6D4-E645-B162-C78F5082E01D}" type="slidenum">
              <a:rPr lang="en-US" altLang="en-US" sz="1200">
                <a:latin typeface="Helvetica" pitchFamily="2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3F08E1D3-A5C2-874D-B602-3BA1CE0404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Probabilistic Sequence Models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F46CB24-08EB-8845-B1AC-D5E528384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Probabilistic sequence models allow </a:t>
            </a:r>
            <a:r>
              <a:rPr lang="en-US" altLang="en-US" i="1" dirty="0">
                <a:solidFill>
                  <a:srgbClr val="0070C0"/>
                </a:solidFill>
              </a:rPr>
              <a:t>integrating uncertainty </a:t>
            </a:r>
            <a:r>
              <a:rPr lang="en-US" altLang="en-US" dirty="0"/>
              <a:t>over multiple, interdependent classifications</a:t>
            </a:r>
            <a:r>
              <a:rPr lang="en-US" altLang="en-US" i="1" dirty="0">
                <a:solidFill>
                  <a:srgbClr val="0070C0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i="1" dirty="0">
                <a:solidFill>
                  <a:srgbClr val="0070C0"/>
                </a:solidFill>
              </a:rPr>
              <a:t>collectively determine </a:t>
            </a:r>
            <a:r>
              <a:rPr lang="en-US" altLang="en-US" dirty="0"/>
              <a:t>the most likely </a:t>
            </a:r>
            <a:r>
              <a:rPr lang="en-US" altLang="en-US" i="1" dirty="0">
                <a:solidFill>
                  <a:srgbClr val="0070C0"/>
                </a:solidFill>
              </a:rPr>
              <a:t>global assignment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Three standard models</a:t>
            </a:r>
          </a:p>
          <a:p>
            <a:pPr lvl="1" eaLnBrk="1" hangingPunct="1"/>
            <a:r>
              <a:rPr lang="en-US" altLang="en-US" dirty="0"/>
              <a:t>Hidden Markov Model  (HMM)</a:t>
            </a:r>
          </a:p>
          <a:p>
            <a:pPr lvl="1"/>
            <a:r>
              <a:rPr lang="en-US" dirty="0"/>
              <a:t>Maximum Entropy Markov Models (MEMMs)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Conditional Random Field (CRF)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CA4F-CC52-F9A4-14CF-806105D8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(HMM)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968ED-2137-14D3-3947-5659C8546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8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Markov Model:</a:t>
            </a:r>
          </a:p>
          <a:p>
            <a:pPr lvl="1"/>
            <a:r>
              <a:rPr lang="en-US" dirty="0"/>
              <a:t>A </a:t>
            </a:r>
            <a:r>
              <a:rPr lang="en-US" i="1" dirty="0">
                <a:solidFill>
                  <a:srgbClr val="0070C0"/>
                </a:solidFill>
              </a:rPr>
              <a:t>generative model</a:t>
            </a:r>
            <a:r>
              <a:rPr lang="en-US" dirty="0"/>
              <a:t> that assumes the observations are generated from hidden states.</a:t>
            </a:r>
          </a:p>
          <a:p>
            <a:pPr lvl="1"/>
            <a:r>
              <a:rPr lang="en-US" dirty="0"/>
              <a:t>States follow a Markov chain</a:t>
            </a:r>
          </a:p>
          <a:p>
            <a:pPr lvl="1"/>
            <a:r>
              <a:rPr lang="en-US" dirty="0">
                <a:solidFill>
                  <a:srgbClr val="CC3333"/>
                </a:solidFill>
              </a:rPr>
              <a:t>States are not observed</a:t>
            </a:r>
          </a:p>
          <a:p>
            <a:pPr lvl="1"/>
            <a:r>
              <a:rPr lang="en-US" dirty="0"/>
              <a:t>Each state stochastically emits an observation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13800" y="6356350"/>
            <a:ext cx="2743200" cy="365125"/>
          </a:xfrm>
        </p:spPr>
        <p:txBody>
          <a:bodyPr/>
          <a:lstStyle/>
          <a:p>
            <a:fld id="{E8F84E70-49F1-4D48-A830-2CD8E288FC71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Untitled.png">
            <a:extLst>
              <a:ext uri="{FF2B5EF4-FFF2-40B4-BE49-F238E27FC236}">
                <a16:creationId xmlns:a16="http://schemas.microsoft.com/office/drawing/2014/main" id="{0C977CC4-4D5F-4049-9E9F-0FAB6FE0D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65" y="2718174"/>
            <a:ext cx="4467883" cy="289514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592BCF-5C4F-114E-9724-564B24FC0040}"/>
              </a:ext>
            </a:extLst>
          </p:cNvPr>
          <p:cNvSpPr/>
          <p:nvPr/>
        </p:nvSpPr>
        <p:spPr>
          <a:xfrm>
            <a:off x="6252298" y="6074218"/>
            <a:ext cx="1488831" cy="5718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ice cream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83A16E-F56D-2C49-9084-0F7513F8A58C}"/>
              </a:ext>
            </a:extLst>
          </p:cNvPr>
          <p:cNvSpPr/>
          <p:nvPr/>
        </p:nvSpPr>
        <p:spPr>
          <a:xfrm>
            <a:off x="8171952" y="6074218"/>
            <a:ext cx="1488831" cy="5718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ice creams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76AF01-6103-D540-8E1C-CB2B422B48F4}"/>
              </a:ext>
            </a:extLst>
          </p:cNvPr>
          <p:cNvSpPr/>
          <p:nvPr/>
        </p:nvSpPr>
        <p:spPr>
          <a:xfrm>
            <a:off x="10206602" y="6074218"/>
            <a:ext cx="1488831" cy="5718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ice creams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BC87B3-7DF6-6F4A-8CB2-509CC88F4D25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996714" y="5102918"/>
            <a:ext cx="645117" cy="9713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69E837-7CBE-4B42-852A-D6A310CB7506}"/>
              </a:ext>
            </a:extLst>
          </p:cNvPr>
          <p:cNvSpPr txBox="1"/>
          <p:nvPr/>
        </p:nvSpPr>
        <p:spPr>
          <a:xfrm>
            <a:off x="6694339" y="558889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3B7CBF-E6C9-994C-ACEA-70ADFA9FB28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664274" y="5121915"/>
            <a:ext cx="1252094" cy="9523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6C16A9-56E9-5B4C-B1D4-866734D8A6E9}"/>
              </a:ext>
            </a:extLst>
          </p:cNvPr>
          <p:cNvSpPr txBox="1"/>
          <p:nvPr/>
        </p:nvSpPr>
        <p:spPr>
          <a:xfrm>
            <a:off x="8226358" y="57813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26760B-16C2-024B-91D0-DB097A41F44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41831" y="5102918"/>
            <a:ext cx="2564771" cy="1257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4768BE-9F36-DB45-AF02-32B243D19DF8}"/>
              </a:ext>
            </a:extLst>
          </p:cNvPr>
          <p:cNvSpPr txBox="1"/>
          <p:nvPr/>
        </p:nvSpPr>
        <p:spPr>
          <a:xfrm>
            <a:off x="9507354" y="5765353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2F85C9-990E-AF44-A494-587A240D6F16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7523095" y="5102918"/>
            <a:ext cx="2564771" cy="10550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B85819-0167-EA4D-AC84-8B3577D39F98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8916368" y="5102918"/>
            <a:ext cx="1171498" cy="9713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C158B0-5185-F143-9160-E67D9B617E4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087866" y="5121915"/>
            <a:ext cx="863152" cy="9523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5B72310-7312-D946-AA6E-239DBA35D82E}"/>
              </a:ext>
            </a:extLst>
          </p:cNvPr>
          <p:cNvSpPr txBox="1"/>
          <p:nvPr/>
        </p:nvSpPr>
        <p:spPr>
          <a:xfrm>
            <a:off x="10670405" y="553274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1C4989-C0D3-7F49-A841-096E89DD497F}"/>
              </a:ext>
            </a:extLst>
          </p:cNvPr>
          <p:cNvSpPr txBox="1"/>
          <p:nvPr/>
        </p:nvSpPr>
        <p:spPr>
          <a:xfrm>
            <a:off x="9627670" y="5356283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2F2E43-F8CA-E54A-94B6-95D80BE32598}"/>
              </a:ext>
            </a:extLst>
          </p:cNvPr>
          <p:cNvSpPr txBox="1"/>
          <p:nvPr/>
        </p:nvSpPr>
        <p:spPr>
          <a:xfrm>
            <a:off x="7646472" y="563701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327636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Markov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Bigram language model: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4E70-49F1-4D48-A830-2CD8E288FC7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Screen Region 2014-09-15 at 22.03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2376715"/>
            <a:ext cx="5179743" cy="293797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75808" y="2788675"/>
            <a:ext cx="6167395" cy="369332"/>
            <a:chOff x="-3862144" y="2954039"/>
            <a:chExt cx="7332592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-1252950" y="2954039"/>
              <a:ext cx="4723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of a word starting a sentence</a:t>
              </a: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3862144" y="3137407"/>
              <a:ext cx="2609194" cy="12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146565" y="3184396"/>
            <a:ext cx="5368316" cy="369332"/>
            <a:chOff x="-1758784" y="3483752"/>
            <a:chExt cx="5368316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65034" y="3483752"/>
              <a:ext cx="34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of a word following “It”</a:t>
              </a: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758784" y="3668418"/>
              <a:ext cx="1923818" cy="90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65366" y="3641083"/>
            <a:ext cx="5383955" cy="369332"/>
            <a:chOff x="-2966357" y="3940440"/>
            <a:chExt cx="5383955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-1261339" y="3940440"/>
              <a:ext cx="3678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of a word following “was”</a:t>
              </a: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-2966357" y="4125106"/>
              <a:ext cx="1705018" cy="75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236222" y="4051427"/>
            <a:ext cx="4258342" cy="369332"/>
            <a:chOff x="-2294046" y="4350784"/>
            <a:chExt cx="4438202" cy="369332"/>
          </a:xfrm>
        </p:grpSpPr>
        <p:cxnSp>
          <p:nvCxnSpPr>
            <p:cNvPr id="21" name="Straight Arrow Connector 20"/>
            <p:cNvCxnSpPr>
              <a:stCxn id="22" idx="1"/>
            </p:cNvCxnSpPr>
            <p:nvPr/>
          </p:nvCxnSpPr>
          <p:spPr>
            <a:xfrm flipH="1">
              <a:off x="-2294046" y="4535450"/>
              <a:ext cx="8699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-1424094" y="4350784"/>
              <a:ext cx="3568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of a word following “a”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253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part-of-speech example</a:t>
            </a:r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Fed raises interest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4E70-49F1-4D48-A830-2CD8E288FC71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16560" y="600552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4935" y="5050392"/>
            <a:ext cx="1625573" cy="46166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Determiner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6860" y="6005526"/>
            <a:ext cx="637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7293" y="5050392"/>
            <a:ext cx="869149" cy="46166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Noun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0863" y="6005526"/>
            <a:ext cx="89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raises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6410" y="5050392"/>
            <a:ext cx="767261" cy="46166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Verb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6955" y="6005526"/>
            <a:ext cx="1143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1505" y="5050392"/>
            <a:ext cx="869149" cy="46166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Noun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23086" y="6005526"/>
            <a:ext cx="803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981" y="5050392"/>
            <a:ext cx="869149" cy="46166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Noun</a:t>
            </a:r>
          </a:p>
        </p:txBody>
      </p:sp>
      <p:cxnSp>
        <p:nvCxnSpPr>
          <p:cNvPr id="20" name="Straight Arrow Connector 19"/>
          <p:cNvCxnSpPr>
            <a:cxnSpLocks/>
            <a:stCxn id="6" idx="2"/>
            <a:endCxn id="5" idx="0"/>
          </p:cNvCxnSpPr>
          <p:nvPr/>
        </p:nvCxnSpPr>
        <p:spPr>
          <a:xfrm flipH="1">
            <a:off x="3942130" y="5512057"/>
            <a:ext cx="5592" cy="49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7" idx="0"/>
          </p:cNvCxnSpPr>
          <p:nvPr/>
        </p:nvCxnSpPr>
        <p:spPr>
          <a:xfrm flipH="1">
            <a:off x="5695377" y="5512057"/>
            <a:ext cx="6491" cy="49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9" idx="0"/>
          </p:cNvCxnSpPr>
          <p:nvPr/>
        </p:nvCxnSpPr>
        <p:spPr>
          <a:xfrm flipH="1">
            <a:off x="7089929" y="5512057"/>
            <a:ext cx="112" cy="49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  <a:endCxn id="11" idx="0"/>
          </p:cNvCxnSpPr>
          <p:nvPr/>
        </p:nvCxnSpPr>
        <p:spPr>
          <a:xfrm>
            <a:off x="8346080" y="5512057"/>
            <a:ext cx="2859" cy="49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2"/>
            <a:endCxn id="13" idx="0"/>
          </p:cNvCxnSpPr>
          <p:nvPr/>
        </p:nvCxnSpPr>
        <p:spPr>
          <a:xfrm flipH="1">
            <a:off x="9724959" y="5512057"/>
            <a:ext cx="10597" cy="49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6" idx="3"/>
            <a:endCxn id="6" idx="1"/>
          </p:cNvCxnSpPr>
          <p:nvPr/>
        </p:nvCxnSpPr>
        <p:spPr>
          <a:xfrm flipV="1">
            <a:off x="2820552" y="5281225"/>
            <a:ext cx="314383" cy="19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62844" y="5069504"/>
            <a:ext cx="757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start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/>
          <p:cNvCxnSpPr>
            <a:cxnSpLocks/>
            <a:endCxn id="8" idx="1"/>
          </p:cNvCxnSpPr>
          <p:nvPr/>
        </p:nvCxnSpPr>
        <p:spPr>
          <a:xfrm>
            <a:off x="5224962" y="5281225"/>
            <a:ext cx="423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3"/>
            <a:endCxn id="10" idx="1"/>
          </p:cNvCxnSpPr>
          <p:nvPr/>
        </p:nvCxnSpPr>
        <p:spPr>
          <a:xfrm>
            <a:off x="6136442" y="5281225"/>
            <a:ext cx="5699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3"/>
            <a:endCxn id="12" idx="1"/>
          </p:cNvCxnSpPr>
          <p:nvPr/>
        </p:nvCxnSpPr>
        <p:spPr>
          <a:xfrm>
            <a:off x="7473671" y="5281225"/>
            <a:ext cx="4378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4" idx="1"/>
          </p:cNvCxnSpPr>
          <p:nvPr/>
        </p:nvCxnSpPr>
        <p:spPr>
          <a:xfrm>
            <a:off x="8780654" y="5281225"/>
            <a:ext cx="5203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861941" y="1976070"/>
            <a:ext cx="2897570" cy="2327504"/>
            <a:chOff x="2305997" y="1629337"/>
            <a:chExt cx="2897570" cy="23275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305997" y="2472464"/>
              <a:ext cx="2897570" cy="1484377"/>
              <a:chOff x="1896944" y="2473511"/>
              <a:chExt cx="3233638" cy="1411605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1896944" y="2479549"/>
                <a:ext cx="1548565" cy="3804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Determiner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289430" y="2479549"/>
                <a:ext cx="841152" cy="3804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Noun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428866" y="3504621"/>
                <a:ext cx="748199" cy="3804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Verb</a:t>
                </a:r>
              </a:p>
            </p:txBody>
          </p:sp>
          <p:cxnSp>
            <p:nvCxnSpPr>
              <p:cNvPr id="58" name="Curved Connector 57"/>
              <p:cNvCxnSpPr>
                <a:stCxn id="54" idx="0"/>
                <a:endCxn id="55" idx="0"/>
              </p:cNvCxnSpPr>
              <p:nvPr/>
            </p:nvCxnSpPr>
            <p:spPr>
              <a:xfrm rot="5400000" flipH="1" flipV="1">
                <a:off x="3691664" y="1460160"/>
                <a:ext cx="12077" cy="2038779"/>
              </a:xfrm>
              <a:prstGeom prst="curvedConnector3">
                <a:avLst>
                  <a:gd name="adj1" fmla="val 180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/>
              <p:cNvCxnSpPr>
                <a:stCxn id="55" idx="2"/>
                <a:endCxn id="56" idx="3"/>
              </p:cNvCxnSpPr>
              <p:nvPr/>
            </p:nvCxnSpPr>
            <p:spPr>
              <a:xfrm rot="5400000">
                <a:off x="4026124" y="3010987"/>
                <a:ext cx="834825" cy="532941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urved Connector 72"/>
              <p:cNvCxnSpPr>
                <a:stCxn id="56" idx="1"/>
                <a:endCxn id="54" idx="2"/>
              </p:cNvCxnSpPr>
              <p:nvPr/>
            </p:nvCxnSpPr>
            <p:spPr>
              <a:xfrm rot="10800000">
                <a:off x="2671227" y="2860044"/>
                <a:ext cx="757638" cy="83482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urved Connector 75"/>
              <p:cNvCxnSpPr>
                <a:stCxn id="55" idx="1"/>
                <a:endCxn id="54" idx="3"/>
              </p:cNvCxnSpPr>
              <p:nvPr/>
            </p:nvCxnSpPr>
            <p:spPr>
              <a:xfrm rot="10800000">
                <a:off x="3445511" y="2669797"/>
                <a:ext cx="843921" cy="1207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urved Connector 78"/>
              <p:cNvCxnSpPr>
                <a:cxnSpLocks/>
                <a:endCxn id="56" idx="0"/>
              </p:cNvCxnSpPr>
              <p:nvPr/>
            </p:nvCxnSpPr>
            <p:spPr>
              <a:xfrm>
                <a:off x="2757280" y="2879658"/>
                <a:ext cx="1045686" cy="624963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urved Connector 82"/>
              <p:cNvCxnSpPr>
                <a:cxnSpLocks/>
                <a:stCxn id="55" idx="2"/>
                <a:endCxn id="56" idx="0"/>
              </p:cNvCxnSpPr>
              <p:nvPr/>
            </p:nvCxnSpPr>
            <p:spPr>
              <a:xfrm rot="5400000">
                <a:off x="3934198" y="2728813"/>
                <a:ext cx="644576" cy="907041"/>
              </a:xfrm>
              <a:prstGeom prst="curvedConnector3">
                <a:avLst>
                  <a:gd name="adj1" fmla="val 358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3071398" y="1629337"/>
              <a:ext cx="1534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3C58AD"/>
                  </a:solidFill>
                </a:rPr>
                <a:t>Transitions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7100465" y="2208303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C58AD"/>
                </a:solidFill>
              </a:rPr>
              <a:t>Emissions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1882820" y="5420694"/>
            <a:ext cx="974681" cy="1046497"/>
            <a:chOff x="358819" y="4665951"/>
            <a:chExt cx="974681" cy="1046497"/>
          </a:xfrm>
        </p:grpSpPr>
        <p:sp>
          <p:nvSpPr>
            <p:cNvPr id="109" name="TextBox 108"/>
            <p:cNvSpPr txBox="1"/>
            <p:nvPr/>
          </p:nvSpPr>
          <p:spPr>
            <a:xfrm>
              <a:off x="358819" y="5250783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3C58AD"/>
                  </a:solidFill>
                </a:rPr>
                <a:t>Initial</a:t>
              </a:r>
              <a:endParaRPr lang="en-US" sz="2000" dirty="0">
                <a:solidFill>
                  <a:srgbClr val="3C58AD"/>
                </a:solidFill>
              </a:endParaRPr>
            </a:p>
          </p:txBody>
        </p:sp>
        <p:cxnSp>
          <p:nvCxnSpPr>
            <p:cNvPr id="111" name="Straight Arrow Connector 110"/>
            <p:cNvCxnSpPr>
              <a:stCxn id="109" idx="0"/>
            </p:cNvCxnSpPr>
            <p:nvPr/>
          </p:nvCxnSpPr>
          <p:spPr>
            <a:xfrm flipV="1">
              <a:off x="801409" y="4665951"/>
              <a:ext cx="532091" cy="584832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5195922" y="2679234"/>
            <a:ext cx="28671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P(The | Determiner) = 0.5</a:t>
            </a:r>
          </a:p>
          <a:p>
            <a:r>
              <a:rPr lang="en-US" sz="2000" dirty="0"/>
              <a:t>P(A | Determiner) = 0.3</a:t>
            </a:r>
          </a:p>
          <a:p>
            <a:r>
              <a:rPr lang="en-US" sz="2000" dirty="0"/>
              <a:t>P(An | Determiner) = 0.1</a:t>
            </a:r>
          </a:p>
          <a:p>
            <a:r>
              <a:rPr lang="en-US" sz="2000" dirty="0"/>
              <a:t>P(Fed | Determiner) = 0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371179" y="2679234"/>
            <a:ext cx="272042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P(Fed| Noun) = 0.001</a:t>
            </a:r>
          </a:p>
          <a:p>
            <a:r>
              <a:rPr lang="en-US" sz="2000" dirty="0"/>
              <a:t>P(raises| Noun) = 0.04</a:t>
            </a:r>
          </a:p>
          <a:p>
            <a:r>
              <a:rPr lang="en-US" sz="2000" dirty="0"/>
              <a:t>P(interest| Noun) = 0.07</a:t>
            </a:r>
          </a:p>
          <a:p>
            <a:r>
              <a:rPr lang="en-US" sz="2000" dirty="0"/>
              <a:t>P(The| Noun) = 0</a:t>
            </a:r>
          </a:p>
          <a:p>
            <a:r>
              <a:rPr lang="en-US" sz="2000" dirty="0"/>
              <a:t>…</a:t>
            </a:r>
          </a:p>
        </p:txBody>
      </p:sp>
      <p:cxnSp>
        <p:nvCxnSpPr>
          <p:cNvPr id="15" name="Curved Connector 14"/>
          <p:cNvCxnSpPr>
            <a:cxnSpLocks/>
            <a:endCxn id="54" idx="1"/>
          </p:cNvCxnSpPr>
          <p:nvPr/>
        </p:nvCxnSpPr>
        <p:spPr>
          <a:xfrm rot="16200000" flipV="1">
            <a:off x="751601" y="3135942"/>
            <a:ext cx="220682" cy="1"/>
          </a:xfrm>
          <a:prstGeom prst="curvedConnector4">
            <a:avLst>
              <a:gd name="adj1" fmla="val 4673"/>
              <a:gd name="adj2" fmla="val 228601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endCxn id="55" idx="3"/>
          </p:cNvCxnSpPr>
          <p:nvPr/>
        </p:nvCxnSpPr>
        <p:spPr>
          <a:xfrm>
            <a:off x="3444439" y="2818871"/>
            <a:ext cx="315072" cy="206731"/>
          </a:xfrm>
          <a:prstGeom prst="curvedConnector3">
            <a:avLst>
              <a:gd name="adj1" fmla="val 26929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2302234" y="4035937"/>
            <a:ext cx="200055" cy="335220"/>
          </a:xfrm>
          <a:prstGeom prst="curvedConnector4">
            <a:avLst>
              <a:gd name="adj1" fmla="val -114269"/>
              <a:gd name="adj2" fmla="val 16819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42CAD1-5A59-C64B-A74C-74F5A277642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760508" y="5281225"/>
            <a:ext cx="5067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6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315653" cy="673260"/>
          </a:xfrm>
        </p:spPr>
        <p:txBody>
          <a:bodyPr>
            <a:normAutofit fontScale="90000"/>
          </a:bodyPr>
          <a:lstStyle/>
          <a:p>
            <a:r>
              <a:rPr lang="en-US" dirty="0"/>
              <a:t>Joint model over states and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Notation</a:t>
            </a:r>
          </a:p>
          <a:p>
            <a:pPr lvl="1"/>
            <a:r>
              <a:rPr lang="en-US" sz="2400" dirty="0"/>
              <a:t>Number of states = </a:t>
            </a:r>
            <a:r>
              <a:rPr lang="en-US" sz="2400" dirty="0">
                <a:solidFill>
                  <a:srgbClr val="CC3333"/>
                </a:solidFill>
              </a:rPr>
              <a:t>K</a:t>
            </a:r>
            <a:r>
              <a:rPr lang="en-US" sz="2400" dirty="0"/>
              <a:t>, Number of observations = </a:t>
            </a:r>
            <a:r>
              <a:rPr lang="en-US" sz="2400" dirty="0">
                <a:solidFill>
                  <a:srgbClr val="CC3333"/>
                </a:solidFill>
              </a:rPr>
              <a:t>M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cmmi10"/>
                <a:ea typeface="cmmi10"/>
                <a:cs typeface="cmmi10"/>
              </a:rPr>
              <a:t>π</a:t>
            </a:r>
            <a:r>
              <a:rPr lang="en-US" sz="2400" dirty="0"/>
              <a:t>: Initial probability over states  (K dimensional vector)</a:t>
            </a:r>
          </a:p>
          <a:p>
            <a:pPr lvl="1"/>
            <a:r>
              <a:rPr lang="en-US" sz="2400" dirty="0">
                <a:solidFill>
                  <a:srgbClr val="CC3333"/>
                </a:solidFill>
              </a:rPr>
              <a:t>A</a:t>
            </a:r>
            <a:r>
              <a:rPr lang="en-US" sz="2400" dirty="0"/>
              <a:t>: Transition probabilities (K</a:t>
            </a:r>
            <a:r>
              <a:rPr lang="en-US" sz="2400" dirty="0">
                <a:latin typeface="cmsy10"/>
                <a:ea typeface="cmsy10"/>
                <a:cs typeface="cmsy10"/>
              </a:rPr>
              <a:t>×</a:t>
            </a:r>
            <a:r>
              <a:rPr lang="en-US" sz="2400" dirty="0"/>
              <a:t>K matrix)</a:t>
            </a:r>
          </a:p>
          <a:p>
            <a:pPr lvl="1"/>
            <a:r>
              <a:rPr lang="en-US" sz="2400" dirty="0">
                <a:solidFill>
                  <a:srgbClr val="CC3333"/>
                </a:solidFill>
              </a:rPr>
              <a:t>B</a:t>
            </a:r>
            <a:r>
              <a:rPr lang="en-US" sz="2400" dirty="0"/>
              <a:t>: Emission probabilities (K</a:t>
            </a:r>
            <a:r>
              <a:rPr lang="en-US" sz="2400" dirty="0">
                <a:latin typeface="cmsy10"/>
                <a:ea typeface="cmsy10"/>
                <a:cs typeface="cmsy10"/>
              </a:rPr>
              <a:t>×</a:t>
            </a:r>
            <a:r>
              <a:rPr lang="en-US" sz="2400" dirty="0"/>
              <a:t>M matrix)</a:t>
            </a:r>
            <a:endParaRPr lang="en-US" sz="2000" dirty="0"/>
          </a:p>
          <a:p>
            <a:r>
              <a:rPr lang="en-US" i="1" dirty="0">
                <a:solidFill>
                  <a:srgbClr val="0070C0"/>
                </a:solidFill>
              </a:rPr>
              <a:t>Joint p</a:t>
            </a:r>
            <a:r>
              <a:rPr lang="en-US" sz="2800" i="1" dirty="0">
                <a:solidFill>
                  <a:srgbClr val="0070C0"/>
                </a:solidFill>
              </a:rPr>
              <a:t>robability</a:t>
            </a:r>
            <a:r>
              <a:rPr lang="en-US" sz="2800" dirty="0"/>
              <a:t> of states and observations</a:t>
            </a:r>
          </a:p>
          <a:p>
            <a:pPr lvl="1"/>
            <a:r>
              <a:rPr lang="en-US" sz="2400" dirty="0"/>
              <a:t>Denote states by </a:t>
            </a:r>
            <a:r>
              <a:rPr lang="en-US" sz="2400" dirty="0">
                <a:latin typeface="Calibri"/>
              </a:rPr>
              <a:t>y</a:t>
            </a:r>
            <a:r>
              <a:rPr lang="en-US" sz="2400" baseline="-25000" dirty="0">
                <a:latin typeface="Calibri"/>
              </a:rPr>
              <a:t>1</a:t>
            </a:r>
            <a:r>
              <a:rPr lang="en-US" sz="2400" dirty="0"/>
              <a:t>, </a:t>
            </a:r>
            <a:r>
              <a:rPr lang="en-US" sz="2400" dirty="0">
                <a:latin typeface="Calibri"/>
              </a:rPr>
              <a:t>y</a:t>
            </a:r>
            <a:r>
              <a:rPr lang="en-US" sz="2400" baseline="-25000" dirty="0">
                <a:latin typeface="Calibri"/>
              </a:rPr>
              <a:t>2</a:t>
            </a:r>
            <a:r>
              <a:rPr lang="en-US" sz="2400" dirty="0"/>
              <a:t>, </a:t>
            </a:r>
            <a:r>
              <a:rPr lang="en-US" sz="2400" dirty="0">
                <a:latin typeface="MT Extra"/>
                <a:sym typeface="MT Extra"/>
              </a:rPr>
              <a:t></a:t>
            </a:r>
            <a:r>
              <a:rPr lang="en-US" sz="2400" dirty="0"/>
              <a:t> and observations by </a:t>
            </a:r>
            <a:r>
              <a:rPr lang="en-US" sz="2400" dirty="0">
                <a:latin typeface="Calibri"/>
              </a:rPr>
              <a:t>x</a:t>
            </a:r>
            <a:r>
              <a:rPr lang="en-US" sz="2400" baseline="-25000" dirty="0">
                <a:latin typeface="Calibri"/>
              </a:rPr>
              <a:t>1</a:t>
            </a:r>
            <a:r>
              <a:rPr lang="en-US" sz="2400" dirty="0"/>
              <a:t>, </a:t>
            </a:r>
            <a:r>
              <a:rPr lang="en-US" sz="2400" dirty="0">
                <a:latin typeface="Calibri"/>
              </a:rPr>
              <a:t>x</a:t>
            </a:r>
            <a:r>
              <a:rPr lang="en-US" sz="2400" baseline="-25000" dirty="0">
                <a:latin typeface="Calibri"/>
              </a:rPr>
              <a:t>2</a:t>
            </a:r>
            <a:r>
              <a:rPr lang="en-US" sz="2400" dirty="0"/>
              <a:t>, </a:t>
            </a:r>
            <a:r>
              <a:rPr lang="en-US" sz="2400" dirty="0">
                <a:latin typeface="MT Extra"/>
                <a:sym typeface="MT Extra"/>
              </a:rPr>
              <a:t></a:t>
            </a:r>
            <a:endParaRPr lang="en-US" sz="2000" dirty="0">
              <a:latin typeface="MT Extr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4E70-49F1-4D48-A830-2CD8E288FC71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42176" y="4879421"/>
            <a:ext cx="6624432" cy="1659491"/>
            <a:chOff x="1434532" y="4725888"/>
            <a:chExt cx="6624432" cy="1659491"/>
          </a:xfrm>
        </p:grpSpPr>
        <p:pic>
          <p:nvPicPr>
            <p:cNvPr id="5" name="Picture 4" descr="Screen Region 2014-09-15 at 23.18.1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532" y="4725888"/>
              <a:ext cx="6624432" cy="826786"/>
            </a:xfrm>
            <a:prstGeom prst="rect">
              <a:avLst/>
            </a:prstGeom>
          </p:spPr>
        </p:pic>
        <p:pic>
          <p:nvPicPr>
            <p:cNvPr id="8" name="Picture 7" descr="Screen Region 2014-09-15 at 23.20.4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613" y="5558593"/>
              <a:ext cx="3051519" cy="826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81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56D7-306E-4CE2-34DF-2C2F7C1B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AB73-A121-123D-BCD3-D25172FB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reached 115/130 responses, way over 75%. Thank you for sending in your feedback!</a:t>
            </a:r>
          </a:p>
          <a:p>
            <a:r>
              <a:rPr lang="en-US" dirty="0"/>
              <a:t>As promised, everyone got +5% for their midterm exam.</a:t>
            </a:r>
          </a:p>
          <a:p>
            <a:r>
              <a:rPr lang="en-US" dirty="0"/>
              <a:t>Summary of constructive feedbacks:</a:t>
            </a: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one down the calculations for exams (underestimated the time needed to do the actual calculation).</a:t>
            </a:r>
            <a:endParaRPr lang="en-US" dirty="0"/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More examples in the slides of the actual computations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like the exam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1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A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 outline for each lecture.</a:t>
            </a:r>
          </a:p>
          <a:p>
            <a:pPr lvl="1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xam and homework be proofread better.</a:t>
            </a:r>
          </a:p>
          <a:p>
            <a:pPr lvl="1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More office hours – I will offer additional office hours on Fridays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19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 for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Given an observation sequence, </a:t>
            </a:r>
            <a:r>
              <a:rPr lang="en-US" dirty="0">
                <a:latin typeface="Calibri"/>
              </a:rPr>
              <a:t>x</a:t>
            </a:r>
            <a:r>
              <a:rPr lang="en-US" baseline="-25000" dirty="0">
                <a:latin typeface="Calibri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alibri"/>
              </a:rPr>
              <a:t>x</a:t>
            </a:r>
            <a:r>
              <a:rPr lang="en-US" baseline="-25000" dirty="0">
                <a:latin typeface="Calibri"/>
              </a:rPr>
              <a:t>2</a:t>
            </a:r>
            <a:r>
              <a:rPr lang="en-US" dirty="0"/>
              <a:t>, </a:t>
            </a:r>
            <a:r>
              <a:rPr lang="en-US" dirty="0">
                <a:latin typeface="MT Extra"/>
                <a:sym typeface="MT Extra"/>
              </a:rPr>
              <a:t></a:t>
            </a:r>
            <a:r>
              <a:rPr lang="en-US" dirty="0"/>
              <a:t> </a:t>
            </a:r>
            <a:r>
              <a:rPr lang="en-US" dirty="0" err="1">
                <a:latin typeface="Calibri"/>
              </a:rPr>
              <a:t>x</a:t>
            </a:r>
            <a:r>
              <a:rPr lang="en-US" baseline="-25000" dirty="0" err="1">
                <a:latin typeface="Calibri"/>
              </a:rPr>
              <a:t>n</a:t>
            </a:r>
            <a:r>
              <a:rPr lang="en-US" dirty="0"/>
              <a:t> and a model (</a:t>
            </a:r>
            <a:r>
              <a:rPr lang="en-US" dirty="0">
                <a:latin typeface="cmmi10"/>
                <a:ea typeface="cmmi10"/>
                <a:cs typeface="cmmi10"/>
              </a:rPr>
              <a:t>π</a:t>
            </a:r>
            <a:r>
              <a:rPr lang="en-US" dirty="0"/>
              <a:t>, A, B), how to efficiently </a:t>
            </a:r>
            <a:r>
              <a:rPr lang="en-US" dirty="0">
                <a:solidFill>
                  <a:srgbClr val="3C58AD"/>
                </a:solidFill>
              </a:rPr>
              <a:t>calculate the probability of the observation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Given an observation sequence, </a:t>
            </a:r>
            <a:r>
              <a:rPr lang="en-US" dirty="0">
                <a:latin typeface="Calibri"/>
              </a:rPr>
              <a:t>x</a:t>
            </a:r>
            <a:r>
              <a:rPr lang="en-US" baseline="-25000" dirty="0">
                <a:latin typeface="Calibri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alibri"/>
              </a:rPr>
              <a:t>x</a:t>
            </a:r>
            <a:r>
              <a:rPr lang="en-US" baseline="-25000" dirty="0">
                <a:latin typeface="Calibri"/>
              </a:rPr>
              <a:t>2</a:t>
            </a:r>
            <a:r>
              <a:rPr lang="en-US" dirty="0"/>
              <a:t>, </a:t>
            </a:r>
            <a:r>
              <a:rPr lang="en-US" dirty="0">
                <a:latin typeface="MT Extra"/>
                <a:sym typeface="MT Extra"/>
              </a:rPr>
              <a:t></a:t>
            </a:r>
            <a:r>
              <a:rPr lang="en-US" dirty="0"/>
              <a:t>, </a:t>
            </a:r>
            <a:r>
              <a:rPr lang="en-US" dirty="0" err="1">
                <a:latin typeface="Calibri"/>
              </a:rPr>
              <a:t>x</a:t>
            </a:r>
            <a:r>
              <a:rPr lang="en-US" baseline="-25000" dirty="0" err="1">
                <a:latin typeface="Calibri"/>
              </a:rPr>
              <a:t>n</a:t>
            </a:r>
            <a:r>
              <a:rPr lang="en-US" dirty="0"/>
              <a:t> and a model (</a:t>
            </a:r>
            <a:r>
              <a:rPr lang="en-US" dirty="0">
                <a:latin typeface="cmmi10"/>
                <a:ea typeface="cmmi10"/>
                <a:cs typeface="cmmi10"/>
              </a:rPr>
              <a:t>π</a:t>
            </a:r>
            <a:r>
              <a:rPr lang="en-US" dirty="0"/>
              <a:t>, A, B), how to efficiently </a:t>
            </a:r>
            <a:r>
              <a:rPr lang="en-US" dirty="0">
                <a:solidFill>
                  <a:srgbClr val="3C58AD"/>
                </a:solidFill>
              </a:rPr>
              <a:t>calculate the most probable state sequence?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Unlike most classification problems, the</a:t>
            </a:r>
            <a:r>
              <a:rPr lang="en-US" dirty="0">
                <a:solidFill>
                  <a:srgbClr val="3C58AD"/>
                </a:solidFill>
              </a:rPr>
              <a:t> inference problem for sequence tagging is non-trivial!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calculate (</a:t>
            </a:r>
            <a:r>
              <a:rPr lang="en-US" dirty="0">
                <a:latin typeface="cmmi10"/>
                <a:ea typeface="cmmi10"/>
                <a:cs typeface="cmmi10"/>
              </a:rPr>
              <a:t>π</a:t>
            </a:r>
            <a:r>
              <a:rPr lang="en-US" dirty="0"/>
              <a:t>, A, B) from observations?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4E70-49F1-4D48-A830-2CD8E288FC7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4062" y="1139590"/>
            <a:ext cx="15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Rabiner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1999]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5733" y="4099265"/>
            <a:ext cx="1264449" cy="430887"/>
          </a:xfrm>
          <a:prstGeom prst="rect">
            <a:avLst/>
          </a:prstGeom>
          <a:solidFill>
            <a:srgbClr val="FBFBFB"/>
          </a:solidFill>
          <a:ln w="38100">
            <a:solidFill>
              <a:srgbClr val="3C58AD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Inference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7152" y="5470130"/>
            <a:ext cx="1233030" cy="430887"/>
          </a:xfrm>
          <a:prstGeom prst="rect">
            <a:avLst/>
          </a:prstGeom>
          <a:solidFill>
            <a:srgbClr val="FBFBFB"/>
          </a:solidFill>
          <a:ln w="38100">
            <a:solidFill>
              <a:srgbClr val="3C58AD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Learning </a:t>
            </a:r>
          </a:p>
        </p:txBody>
      </p:sp>
    </p:spTree>
    <p:extLst>
      <p:ext uri="{BB962C8B-B14F-4D97-AF65-F5344CB8AC3E}">
        <p14:creationId xmlns:p14="http://schemas.microsoft.com/office/powerpoint/2010/main" val="3263929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in generative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Inference:</a:t>
            </a:r>
            <a:r>
              <a:rPr lang="en-US" dirty="0"/>
              <a:t> What is the </a:t>
            </a:r>
            <a:r>
              <a:rPr lang="en-US" dirty="0">
                <a:solidFill>
                  <a:srgbClr val="3C58AD"/>
                </a:solidFill>
              </a:rPr>
              <a:t>most likely sequence of tags </a:t>
            </a:r>
            <a:r>
              <a:rPr lang="en-US" dirty="0"/>
              <a:t>for the given </a:t>
            </a:r>
            <a:r>
              <a:rPr lang="en-US" dirty="0">
                <a:solidFill>
                  <a:srgbClr val="3C58AD"/>
                </a:solidFill>
              </a:rPr>
              <a:t>sequence of words </a:t>
            </a:r>
            <a:r>
              <a:rPr lang="en-US" b="1" dirty="0"/>
              <a:t>x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What are the </a:t>
            </a:r>
            <a:r>
              <a:rPr lang="en-US" dirty="0">
                <a:solidFill>
                  <a:srgbClr val="3C58AD"/>
                </a:solidFill>
                <a:latin typeface="Arial" charset="0"/>
                <a:ea typeface="Arial" charset="0"/>
                <a:cs typeface="Arial" charset="0"/>
              </a:rPr>
              <a:t>latent states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that most likely generate the sequence of word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5EF613-EDE7-764B-BBA2-C5011A0C9D20}"/>
              </a:ext>
            </a:extLst>
          </p:cNvPr>
          <p:cNvGrpSpPr/>
          <p:nvPr/>
        </p:nvGrpSpPr>
        <p:grpSpPr>
          <a:xfrm>
            <a:off x="1676401" y="2653537"/>
            <a:ext cx="7695333" cy="2302604"/>
            <a:chOff x="1676401" y="2653537"/>
            <a:chExt cx="7695333" cy="23026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4504" y="2674167"/>
              <a:ext cx="5777230" cy="22819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676401" y="3891281"/>
                  <a:ext cx="177272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initial probability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401" y="3891281"/>
                  <a:ext cx="1772729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857" t="-3846" r="-2143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>
              <a:stCxn id="8" idx="0"/>
            </p:cNvCxnSpPr>
            <p:nvPr/>
          </p:nvCxnSpPr>
          <p:spPr>
            <a:xfrm flipV="1">
              <a:off x="2562766" y="3566160"/>
              <a:ext cx="830675" cy="32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1D2DB9-D3B2-984E-8008-4D875166AC56}"/>
                </a:ext>
              </a:extLst>
            </p:cNvPr>
            <p:cNvSpPr txBox="1"/>
            <p:nvPr/>
          </p:nvSpPr>
          <p:spPr>
            <a:xfrm>
              <a:off x="3818020" y="3247094"/>
              <a:ext cx="3674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CCBD05-5DDC-E54D-8B25-68E1871D6AC5}"/>
                </a:ext>
              </a:extLst>
            </p:cNvPr>
            <p:cNvSpPr txBox="1"/>
            <p:nvPr/>
          </p:nvSpPr>
          <p:spPr>
            <a:xfrm>
              <a:off x="4884817" y="3239074"/>
              <a:ext cx="3674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AD8F7-AC22-3946-A293-0CB96F6B8BAD}"/>
                </a:ext>
              </a:extLst>
            </p:cNvPr>
            <p:cNvSpPr txBox="1"/>
            <p:nvPr/>
          </p:nvSpPr>
          <p:spPr>
            <a:xfrm>
              <a:off x="5983699" y="3239074"/>
              <a:ext cx="3674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40F517-D855-044D-A8CC-8D7CC140E51E}"/>
                </a:ext>
              </a:extLst>
            </p:cNvPr>
            <p:cNvSpPr txBox="1"/>
            <p:nvPr/>
          </p:nvSpPr>
          <p:spPr>
            <a:xfrm>
              <a:off x="7098622" y="3239074"/>
              <a:ext cx="3674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E60600-3F92-2547-9B6A-79065D6013B6}"/>
                </a:ext>
              </a:extLst>
            </p:cNvPr>
            <p:cNvSpPr txBox="1"/>
            <p:nvPr/>
          </p:nvSpPr>
          <p:spPr>
            <a:xfrm>
              <a:off x="3793958" y="4362020"/>
              <a:ext cx="362600" cy="369332"/>
            </a:xfrm>
            <a:prstGeom prst="rect">
              <a:avLst/>
            </a:prstGeom>
            <a:solidFill>
              <a:srgbClr val="BBBBBB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1CEC8C-F65D-0344-A757-2B996D611882}"/>
                </a:ext>
              </a:extLst>
            </p:cNvPr>
            <p:cNvSpPr txBox="1"/>
            <p:nvPr/>
          </p:nvSpPr>
          <p:spPr>
            <a:xfrm>
              <a:off x="4876797" y="4354000"/>
              <a:ext cx="362600" cy="369332"/>
            </a:xfrm>
            <a:prstGeom prst="rect">
              <a:avLst/>
            </a:prstGeom>
            <a:solidFill>
              <a:srgbClr val="BBBBBB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F7BD81-3B05-C046-861D-DED67413CF77}"/>
                </a:ext>
              </a:extLst>
            </p:cNvPr>
            <p:cNvSpPr txBox="1"/>
            <p:nvPr/>
          </p:nvSpPr>
          <p:spPr>
            <a:xfrm>
              <a:off x="5991721" y="4354000"/>
              <a:ext cx="362600" cy="369332"/>
            </a:xfrm>
            <a:prstGeom prst="rect">
              <a:avLst/>
            </a:prstGeom>
            <a:solidFill>
              <a:srgbClr val="BBBBBB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64BEB1-3F16-084A-8E3E-25DF232CB317}"/>
                </a:ext>
              </a:extLst>
            </p:cNvPr>
            <p:cNvSpPr txBox="1"/>
            <p:nvPr/>
          </p:nvSpPr>
          <p:spPr>
            <a:xfrm>
              <a:off x="7090602" y="4354000"/>
              <a:ext cx="362600" cy="369332"/>
            </a:xfrm>
            <a:prstGeom prst="rect">
              <a:avLst/>
            </a:prstGeom>
            <a:solidFill>
              <a:srgbClr val="BBBBBB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CD1A0-8267-E14F-A4B5-D977C58F4654}"/>
                </a:ext>
              </a:extLst>
            </p:cNvPr>
            <p:cNvSpPr txBox="1"/>
            <p:nvPr/>
          </p:nvSpPr>
          <p:spPr>
            <a:xfrm>
              <a:off x="4812630" y="2653537"/>
              <a:ext cx="12192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 </a:t>
              </a:r>
              <a:r>
                <a:rPr lang="en-US" dirty="0" err="1"/>
                <a:t>y</a:t>
              </a:r>
              <a:r>
                <a:rPr lang="en-US" baseline="-25000" dirty="0" err="1"/>
                <a:t>i</a:t>
              </a:r>
              <a:r>
                <a:rPr lang="en-US" dirty="0"/>
                <a:t> | y</a:t>
              </a:r>
              <a:r>
                <a:rPr lang="en-US" baseline="-25000" dirty="0"/>
                <a:t>i-1 </a:t>
              </a:r>
              <a:r>
                <a:rPr lang="en-US" dirty="0"/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535769-A75B-924F-AD3D-01A3E9D55DEB}"/>
                </a:ext>
              </a:extLst>
            </p:cNvPr>
            <p:cNvSpPr txBox="1"/>
            <p:nvPr/>
          </p:nvSpPr>
          <p:spPr>
            <a:xfrm>
              <a:off x="7788441" y="3648004"/>
              <a:ext cx="12192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 x</a:t>
              </a:r>
              <a:r>
                <a:rPr lang="en-US" baseline="-25000" dirty="0"/>
                <a:t>i</a:t>
              </a:r>
              <a:r>
                <a:rPr lang="en-US" dirty="0"/>
                <a:t> | </a:t>
              </a:r>
              <a:r>
                <a:rPr lang="en-US" dirty="0" err="1"/>
                <a:t>y</a:t>
              </a:r>
              <a:r>
                <a:rPr lang="en-US" baseline="-25000" dirty="0" err="1"/>
                <a:t>i</a:t>
              </a:r>
              <a:r>
                <a:rPr lang="en-US" baseline="-25000" dirty="0"/>
                <a:t> </a:t>
              </a:r>
              <a:r>
                <a:rPr lang="en-U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461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Trellis diagram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92838" y="23948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06330" y="2242463"/>
                <a:ext cx="1748748" cy="2769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30" y="2242463"/>
                <a:ext cx="1748748" cy="276999"/>
              </a:xfrm>
              <a:prstGeom prst="rect">
                <a:avLst/>
              </a:prstGeom>
              <a:blipFill>
                <a:blip r:embed="rId3"/>
                <a:stretch>
                  <a:fillRect l="-4286" t="-26087" r="-6429" b="-478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050E5EA-6505-5840-841F-782A875F1740}"/>
              </a:ext>
            </a:extLst>
          </p:cNvPr>
          <p:cNvGrpSpPr/>
          <p:nvPr/>
        </p:nvGrpSpPr>
        <p:grpSpPr>
          <a:xfrm>
            <a:off x="4762132" y="2792503"/>
            <a:ext cx="6706649" cy="3571073"/>
            <a:chOff x="4762132" y="2792503"/>
            <a:chExt cx="6706649" cy="35710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132" y="2792503"/>
              <a:ext cx="6706649" cy="35710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173911" y="5654880"/>
                  <a:ext cx="52040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                    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=2                 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=3                 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3911" y="5654880"/>
                  <a:ext cx="520405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Arrow Connector 17"/>
          <p:cNvCxnSpPr>
            <a:stCxn id="15" idx="2"/>
          </p:cNvCxnSpPr>
          <p:nvPr/>
        </p:nvCxnSpPr>
        <p:spPr>
          <a:xfrm>
            <a:off x="6680704" y="2519462"/>
            <a:ext cx="381684" cy="948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001879" y="2380963"/>
                <a:ext cx="1787133" cy="2769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879" y="2380963"/>
                <a:ext cx="1787133" cy="276999"/>
              </a:xfrm>
              <a:prstGeom prst="rect">
                <a:avLst/>
              </a:prstGeom>
              <a:blipFill>
                <a:blip r:embed="rId6"/>
                <a:stretch>
                  <a:fillRect l="-3497" t="-26087" r="-2797" b="-478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cxnSpLocks/>
            <a:stCxn id="19" idx="2"/>
          </p:cNvCxnSpPr>
          <p:nvPr/>
        </p:nvCxnSpPr>
        <p:spPr>
          <a:xfrm flipH="1">
            <a:off x="8470900" y="2657962"/>
            <a:ext cx="424546" cy="1063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117841" y="2283030"/>
                <a:ext cx="1557748" cy="27699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841" y="2283030"/>
                <a:ext cx="1557748" cy="276999"/>
              </a:xfrm>
              <a:prstGeom prst="rect">
                <a:avLst/>
              </a:prstGeom>
              <a:blipFill>
                <a:blip r:embed="rId7"/>
                <a:stretch>
                  <a:fillRect l="-4839" t="-20833" b="-458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  <a:stCxn id="28" idx="2"/>
          </p:cNvCxnSpPr>
          <p:nvPr/>
        </p:nvCxnSpPr>
        <p:spPr>
          <a:xfrm flipH="1">
            <a:off x="9568625" y="2560029"/>
            <a:ext cx="1328090" cy="494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460168" y="398555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168" y="3985554"/>
                <a:ext cx="250068" cy="276999"/>
              </a:xfrm>
              <a:prstGeom prst="rect">
                <a:avLst/>
              </a:prstGeom>
              <a:blipFill>
                <a:blip r:embed="rId8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EACED927-4012-1149-9B73-1F947AA24FE4}"/>
              </a:ext>
            </a:extLst>
          </p:cNvPr>
          <p:cNvSpPr txBox="1">
            <a:spLocks/>
          </p:cNvSpPr>
          <p:nvPr/>
        </p:nvSpPr>
        <p:spPr>
          <a:xfrm>
            <a:off x="2895600" y="5492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84E70-49F1-4D48-A830-2CD8E288FC7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1" name="Picture 20" descr="Untitled.png">
            <a:extLst>
              <a:ext uri="{FF2B5EF4-FFF2-40B4-BE49-F238E27FC236}">
                <a16:creationId xmlns:a16="http://schemas.microsoft.com/office/drawing/2014/main" id="{086101E3-BB23-3E41-AA76-313696C6C4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5" y="1854574"/>
            <a:ext cx="4467883" cy="289514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86F66E2-814F-D943-80EB-DB6B4BD67C6A}"/>
              </a:ext>
            </a:extLst>
          </p:cNvPr>
          <p:cNvSpPr/>
          <p:nvPr/>
        </p:nvSpPr>
        <p:spPr>
          <a:xfrm>
            <a:off x="334098" y="5210618"/>
            <a:ext cx="1488831" cy="5718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ice cream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10AEFA6-F459-8F42-AFAA-4141DC88C53A}"/>
              </a:ext>
            </a:extLst>
          </p:cNvPr>
          <p:cNvSpPr/>
          <p:nvPr/>
        </p:nvSpPr>
        <p:spPr>
          <a:xfrm>
            <a:off x="2253752" y="5210618"/>
            <a:ext cx="1488831" cy="5718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ice creams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3943A18-8BBC-034E-84F6-9FBCFFBB02A9}"/>
              </a:ext>
            </a:extLst>
          </p:cNvPr>
          <p:cNvSpPr/>
          <p:nvPr/>
        </p:nvSpPr>
        <p:spPr>
          <a:xfrm>
            <a:off x="4288402" y="5210618"/>
            <a:ext cx="1488831" cy="5718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ice creams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2F619E-BF6A-1841-927F-60416DA6EE5D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078514" y="4239318"/>
            <a:ext cx="645117" cy="9713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280BFB-2837-7D46-9B03-C149F780AEFF}"/>
              </a:ext>
            </a:extLst>
          </p:cNvPr>
          <p:cNvSpPr txBox="1"/>
          <p:nvPr/>
        </p:nvSpPr>
        <p:spPr>
          <a:xfrm>
            <a:off x="776139" y="472529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0.4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54E593-483B-CC42-B4E6-1F966773BB4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746074" y="4258315"/>
            <a:ext cx="1252094" cy="9523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59F7F0-2FBA-9B4B-999A-71562CC90493}"/>
              </a:ext>
            </a:extLst>
          </p:cNvPr>
          <p:cNvSpPr txBox="1"/>
          <p:nvPr/>
        </p:nvSpPr>
        <p:spPr>
          <a:xfrm>
            <a:off x="2308158" y="49177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E0BC82-BDEA-0C46-BF9B-F4BB6AC5246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723631" y="4239318"/>
            <a:ext cx="2564771" cy="1257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AA0820-B06C-554F-8CED-22AD00D9544D}"/>
              </a:ext>
            </a:extLst>
          </p:cNvPr>
          <p:cNvSpPr txBox="1"/>
          <p:nvPr/>
        </p:nvSpPr>
        <p:spPr>
          <a:xfrm>
            <a:off x="3589154" y="4901753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D23408-4DDE-3B49-B442-81C6680BEB2D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1604895" y="4239318"/>
            <a:ext cx="2564771" cy="10550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39502D-E0FF-EE43-A08D-1DF206880E6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998168" y="4239318"/>
            <a:ext cx="1171498" cy="9713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88816F-7B7B-0944-8C3F-BDF2051C59ED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169666" y="4258315"/>
            <a:ext cx="863152" cy="9523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A69E496-71B7-A740-8A06-530AC20B23DA}"/>
              </a:ext>
            </a:extLst>
          </p:cNvPr>
          <p:cNvSpPr txBox="1"/>
          <p:nvPr/>
        </p:nvSpPr>
        <p:spPr>
          <a:xfrm>
            <a:off x="4752205" y="466914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A36838-3E91-264D-9E7B-82B37846E485}"/>
              </a:ext>
            </a:extLst>
          </p:cNvPr>
          <p:cNvSpPr txBox="1"/>
          <p:nvPr/>
        </p:nvSpPr>
        <p:spPr>
          <a:xfrm>
            <a:off x="3709470" y="4492683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29B3E7-E924-3047-B802-400A66EFE3CA}"/>
              </a:ext>
            </a:extLst>
          </p:cNvPr>
          <p:cNvSpPr txBox="1"/>
          <p:nvPr/>
        </p:nvSpPr>
        <p:spPr>
          <a:xfrm>
            <a:off x="1728272" y="477341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40" name="Slide Number Placeholder 4">
            <a:extLst>
              <a:ext uri="{FF2B5EF4-FFF2-40B4-BE49-F238E27FC236}">
                <a16:creationId xmlns:a16="http://schemas.microsoft.com/office/drawing/2014/main" id="{E4EE15F7-EE42-A34E-8283-5049FB9E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7300" y="6356350"/>
            <a:ext cx="2743200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A711C5-2923-C63F-64D7-BCEC808FA9C4}"/>
              </a:ext>
            </a:extLst>
          </p:cNvPr>
          <p:cNvGrpSpPr/>
          <p:nvPr/>
        </p:nvGrpSpPr>
        <p:grpSpPr>
          <a:xfrm>
            <a:off x="6389369" y="3082482"/>
            <a:ext cx="4685535" cy="2107047"/>
            <a:chOff x="6389369" y="3082482"/>
            <a:chExt cx="4685535" cy="210704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741D586-EC31-D007-9515-6D5D4E58E0E3}"/>
                </a:ext>
              </a:extLst>
            </p:cNvPr>
            <p:cNvSpPr/>
            <p:nvPr/>
          </p:nvSpPr>
          <p:spPr>
            <a:xfrm>
              <a:off x="6402069" y="30824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C24302-8B01-8FDE-BB54-3157EB9C6A89}"/>
                </a:ext>
              </a:extLst>
            </p:cNvPr>
            <p:cNvSpPr/>
            <p:nvPr/>
          </p:nvSpPr>
          <p:spPr>
            <a:xfrm>
              <a:off x="7938769" y="30824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BF266B-A902-B44C-8BD2-B5592977ABAE}"/>
                </a:ext>
              </a:extLst>
            </p:cNvPr>
            <p:cNvSpPr/>
            <p:nvPr/>
          </p:nvSpPr>
          <p:spPr>
            <a:xfrm>
              <a:off x="9348469" y="30824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021DCD1-99E2-4AFE-EC74-9B93CE1D8829}"/>
                </a:ext>
              </a:extLst>
            </p:cNvPr>
            <p:cNvSpPr/>
            <p:nvPr/>
          </p:nvSpPr>
          <p:spPr>
            <a:xfrm>
              <a:off x="10770869" y="30824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427F6E1-48E8-C3A0-FCE5-E873763DBE49}"/>
                </a:ext>
              </a:extLst>
            </p:cNvPr>
            <p:cNvSpPr/>
            <p:nvPr/>
          </p:nvSpPr>
          <p:spPr>
            <a:xfrm>
              <a:off x="6402069" y="3984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81267CD-75E3-9D08-E925-2BAEAAA1B5FD}"/>
                </a:ext>
              </a:extLst>
            </p:cNvPr>
            <p:cNvSpPr/>
            <p:nvPr/>
          </p:nvSpPr>
          <p:spPr>
            <a:xfrm>
              <a:off x="7938769" y="3984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645913A-1392-6E10-1D57-C256E896EC08}"/>
                </a:ext>
              </a:extLst>
            </p:cNvPr>
            <p:cNvSpPr/>
            <p:nvPr/>
          </p:nvSpPr>
          <p:spPr>
            <a:xfrm>
              <a:off x="9348469" y="3984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22E2A1-BAFA-529E-DD85-3C02BB260DC3}"/>
                </a:ext>
              </a:extLst>
            </p:cNvPr>
            <p:cNvSpPr/>
            <p:nvPr/>
          </p:nvSpPr>
          <p:spPr>
            <a:xfrm>
              <a:off x="10770869" y="3984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D065578-AB3C-7F46-478D-77F226C161EB}"/>
                </a:ext>
              </a:extLst>
            </p:cNvPr>
            <p:cNvSpPr/>
            <p:nvPr/>
          </p:nvSpPr>
          <p:spPr>
            <a:xfrm>
              <a:off x="6389369" y="4873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869E7AB-9904-793D-1582-D21FD11EAC94}"/>
                </a:ext>
              </a:extLst>
            </p:cNvPr>
            <p:cNvSpPr/>
            <p:nvPr/>
          </p:nvSpPr>
          <p:spPr>
            <a:xfrm>
              <a:off x="7926069" y="4873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0D01D8-4EB6-5B7B-92DA-F71D7B5BD7B3}"/>
                </a:ext>
              </a:extLst>
            </p:cNvPr>
            <p:cNvSpPr/>
            <p:nvPr/>
          </p:nvSpPr>
          <p:spPr>
            <a:xfrm>
              <a:off x="9335769" y="4873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1354BE9-2E96-CF87-16CA-232BE5597506}"/>
                </a:ext>
              </a:extLst>
            </p:cNvPr>
            <p:cNvSpPr/>
            <p:nvPr/>
          </p:nvSpPr>
          <p:spPr>
            <a:xfrm>
              <a:off x="10758169" y="4873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09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cream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Best tag sequence for P(”1,2,3”)?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6225"/>
              </p:ext>
            </p:extLst>
          </p:nvPr>
        </p:nvGraphicFramePr>
        <p:xfrm>
          <a:off x="4368801" y="1386539"/>
          <a:ext cx="5695784" cy="1930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035300" imgH="1193800" progId="Excel.Sheet.8">
                  <p:embed/>
                </p:oleObj>
              </mc:Choice>
              <mc:Fallback>
                <p:oleObj name="Worksheet" r:id="rId3" imgW="3035300" imgH="1193800" progId="Excel.Sheet.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1386539"/>
                        <a:ext cx="5695784" cy="1930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88164" y="2070440"/>
            <a:ext cx="1430957" cy="492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8AD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3C58AD"/>
                </a:solidFill>
              </a:rPr>
              <a:t>#cones</a:t>
            </a:r>
            <a:endParaRPr lang="en-US" sz="2600" dirty="0">
              <a:solidFill>
                <a:srgbClr val="3C58AD"/>
              </a:solidFill>
            </a:endParaRP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3119120" y="1846155"/>
            <a:ext cx="1620318" cy="470506"/>
          </a:xfrm>
          <a:prstGeom prst="straightConnector1">
            <a:avLst/>
          </a:prstGeom>
          <a:ln w="38100">
            <a:solidFill>
              <a:srgbClr val="3C58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774219" y="4289009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5" name="Oval 34"/>
          <p:cNvSpPr/>
          <p:nvPr/>
        </p:nvSpPr>
        <p:spPr>
          <a:xfrm>
            <a:off x="3774219" y="5451225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6" name="Oval 35"/>
          <p:cNvSpPr/>
          <p:nvPr/>
        </p:nvSpPr>
        <p:spPr>
          <a:xfrm>
            <a:off x="5922396" y="4289009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/>
          <p:cNvSpPr/>
          <p:nvPr/>
        </p:nvSpPr>
        <p:spPr>
          <a:xfrm>
            <a:off x="5922396" y="5451225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8" name="Oval 37"/>
          <p:cNvSpPr/>
          <p:nvPr/>
        </p:nvSpPr>
        <p:spPr>
          <a:xfrm>
            <a:off x="8081836" y="4289009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9" name="Oval 38"/>
          <p:cNvSpPr/>
          <p:nvPr/>
        </p:nvSpPr>
        <p:spPr>
          <a:xfrm>
            <a:off x="8081836" y="5451225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7" name="Oval 6"/>
          <p:cNvSpPr/>
          <p:nvPr/>
        </p:nvSpPr>
        <p:spPr>
          <a:xfrm>
            <a:off x="2152650" y="4933064"/>
            <a:ext cx="198286" cy="198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7" idx="6"/>
            <a:endCxn id="6" idx="2"/>
          </p:cNvCxnSpPr>
          <p:nvPr/>
        </p:nvCxnSpPr>
        <p:spPr>
          <a:xfrm flipV="1">
            <a:off x="2350937" y="4515621"/>
            <a:ext cx="1423283" cy="516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" idx="6"/>
            <a:endCxn id="35" idx="2"/>
          </p:cNvCxnSpPr>
          <p:nvPr/>
        </p:nvCxnSpPr>
        <p:spPr>
          <a:xfrm>
            <a:off x="2350937" y="5032207"/>
            <a:ext cx="1423283" cy="6456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6"/>
            <a:endCxn id="36" idx="2"/>
          </p:cNvCxnSpPr>
          <p:nvPr/>
        </p:nvCxnSpPr>
        <p:spPr>
          <a:xfrm>
            <a:off x="4227444" y="4515621"/>
            <a:ext cx="16949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6"/>
            <a:endCxn id="37" idx="1"/>
          </p:cNvCxnSpPr>
          <p:nvPr/>
        </p:nvCxnSpPr>
        <p:spPr>
          <a:xfrm>
            <a:off x="4227443" y="4515622"/>
            <a:ext cx="1761326" cy="1001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5" idx="6"/>
            <a:endCxn id="36" idx="3"/>
          </p:cNvCxnSpPr>
          <p:nvPr/>
        </p:nvCxnSpPr>
        <p:spPr>
          <a:xfrm flipV="1">
            <a:off x="4227443" y="4675861"/>
            <a:ext cx="1761326" cy="1001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5" idx="6"/>
            <a:endCxn id="37" idx="2"/>
          </p:cNvCxnSpPr>
          <p:nvPr/>
        </p:nvCxnSpPr>
        <p:spPr>
          <a:xfrm>
            <a:off x="4227444" y="5677837"/>
            <a:ext cx="16949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375621" y="4515621"/>
            <a:ext cx="16949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375620" y="4515622"/>
            <a:ext cx="1761326" cy="1001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6375620" y="4675861"/>
            <a:ext cx="1761326" cy="1001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375621" y="5677837"/>
            <a:ext cx="16949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880914" y="437623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824258" y="53550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842345" y="41539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984890" y="58493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0.7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022300" y="58493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1887" y="41594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0.7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011887" y="466274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876030" y="526235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814073" y="46253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97072" y="52175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58AD"/>
                </a:solidFill>
              </a:rPr>
              <a:t>0.3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739768" y="393678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0.5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81836" y="393678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927116" y="393678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39768" y="59644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67759" y="59891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0.7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932411" y="59841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0.2</a:t>
            </a:r>
          </a:p>
        </p:txBody>
      </p:sp>
    </p:spTree>
    <p:extLst>
      <p:ext uri="{BB962C8B-B14F-4D97-AF65-F5344CB8AC3E}">
        <p14:creationId xmlns:p14="http://schemas.microsoft.com/office/powerpoint/2010/main" val="305418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part-of-speech example</a:t>
            </a:r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Fed raises interest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4E70-49F1-4D48-A830-2CD8E288FC71}" type="slidenum">
              <a:rPr lang="en-US" smtClean="0"/>
              <a:t>34</a:t>
            </a:fld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485425" y="1976070"/>
            <a:ext cx="2897570" cy="2327504"/>
            <a:chOff x="2305997" y="1629337"/>
            <a:chExt cx="2897570" cy="23275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305997" y="2472464"/>
              <a:ext cx="2897570" cy="1484377"/>
              <a:chOff x="1896944" y="2473511"/>
              <a:chExt cx="3233638" cy="1411605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1896944" y="2479549"/>
                <a:ext cx="1548565" cy="3804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Determiner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289430" y="2479549"/>
                <a:ext cx="841152" cy="3804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Noun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428866" y="3504621"/>
                <a:ext cx="748199" cy="3804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Verb</a:t>
                </a:r>
              </a:p>
            </p:txBody>
          </p:sp>
          <p:cxnSp>
            <p:nvCxnSpPr>
              <p:cNvPr id="58" name="Curved Connector 57"/>
              <p:cNvCxnSpPr>
                <a:stCxn id="54" idx="0"/>
                <a:endCxn id="55" idx="0"/>
              </p:cNvCxnSpPr>
              <p:nvPr/>
            </p:nvCxnSpPr>
            <p:spPr>
              <a:xfrm rot="5400000" flipH="1" flipV="1">
                <a:off x="3691664" y="1460160"/>
                <a:ext cx="12077" cy="2038779"/>
              </a:xfrm>
              <a:prstGeom prst="curvedConnector3">
                <a:avLst>
                  <a:gd name="adj1" fmla="val 180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/>
              <p:cNvCxnSpPr>
                <a:stCxn id="55" idx="2"/>
                <a:endCxn id="56" idx="3"/>
              </p:cNvCxnSpPr>
              <p:nvPr/>
            </p:nvCxnSpPr>
            <p:spPr>
              <a:xfrm rot="5400000">
                <a:off x="4026124" y="3010987"/>
                <a:ext cx="834825" cy="532941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urved Connector 72"/>
              <p:cNvCxnSpPr>
                <a:stCxn id="56" idx="1"/>
                <a:endCxn id="54" idx="2"/>
              </p:cNvCxnSpPr>
              <p:nvPr/>
            </p:nvCxnSpPr>
            <p:spPr>
              <a:xfrm rot="10800000">
                <a:off x="2671227" y="2860044"/>
                <a:ext cx="757638" cy="83482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urved Connector 75"/>
              <p:cNvCxnSpPr>
                <a:stCxn id="55" idx="1"/>
                <a:endCxn id="54" idx="3"/>
              </p:cNvCxnSpPr>
              <p:nvPr/>
            </p:nvCxnSpPr>
            <p:spPr>
              <a:xfrm rot="10800000">
                <a:off x="3445511" y="2669797"/>
                <a:ext cx="843921" cy="1207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urved Connector 78"/>
              <p:cNvCxnSpPr>
                <a:cxnSpLocks/>
                <a:endCxn id="56" idx="0"/>
              </p:cNvCxnSpPr>
              <p:nvPr/>
            </p:nvCxnSpPr>
            <p:spPr>
              <a:xfrm>
                <a:off x="2757280" y="2879658"/>
                <a:ext cx="1045686" cy="624963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urved Connector 82"/>
              <p:cNvCxnSpPr>
                <a:cxnSpLocks/>
                <a:stCxn id="55" idx="2"/>
                <a:endCxn id="56" idx="0"/>
              </p:cNvCxnSpPr>
              <p:nvPr/>
            </p:nvCxnSpPr>
            <p:spPr>
              <a:xfrm rot="5400000">
                <a:off x="3934198" y="2728813"/>
                <a:ext cx="644576" cy="907041"/>
              </a:xfrm>
              <a:prstGeom prst="curvedConnector3">
                <a:avLst>
                  <a:gd name="adj1" fmla="val 358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3071398" y="1629337"/>
              <a:ext cx="1534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3C58AD"/>
                  </a:solidFill>
                </a:rPr>
                <a:t>Transitions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7006336" y="2208303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C58AD"/>
                </a:solidFill>
              </a:rPr>
              <a:t>Emissions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958798" y="2679234"/>
            <a:ext cx="28671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P(The | Determiner) = 0.5</a:t>
            </a:r>
          </a:p>
          <a:p>
            <a:r>
              <a:rPr lang="en-US" sz="2000" dirty="0"/>
              <a:t>P(A | Determiner) = 0.3</a:t>
            </a:r>
          </a:p>
          <a:p>
            <a:r>
              <a:rPr lang="en-US" sz="2000" dirty="0"/>
              <a:t>P(An | Determiner) = 0.1</a:t>
            </a:r>
          </a:p>
          <a:p>
            <a:r>
              <a:rPr lang="en-US" sz="2000" dirty="0"/>
              <a:t>P(Fed | Determiner) = 0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838221" y="2679234"/>
            <a:ext cx="272042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P(Fed| Noun) = 0.001</a:t>
            </a:r>
          </a:p>
          <a:p>
            <a:r>
              <a:rPr lang="en-US" sz="2000" dirty="0"/>
              <a:t>P(raises| Noun) = 0.04</a:t>
            </a:r>
          </a:p>
          <a:p>
            <a:r>
              <a:rPr lang="en-US" sz="2000" dirty="0"/>
              <a:t>P(interest| Noun) = 0.07</a:t>
            </a:r>
          </a:p>
          <a:p>
            <a:r>
              <a:rPr lang="en-US" sz="2000" dirty="0"/>
              <a:t>P(The| Noun) = 0</a:t>
            </a:r>
          </a:p>
          <a:p>
            <a:r>
              <a:rPr lang="en-US" sz="2000" dirty="0"/>
              <a:t>…</a:t>
            </a:r>
          </a:p>
        </p:txBody>
      </p:sp>
      <p:cxnSp>
        <p:nvCxnSpPr>
          <p:cNvPr id="15" name="Curved Connector 14"/>
          <p:cNvCxnSpPr>
            <a:cxnSpLocks/>
            <a:endCxn id="54" idx="1"/>
          </p:cNvCxnSpPr>
          <p:nvPr/>
        </p:nvCxnSpPr>
        <p:spPr>
          <a:xfrm rot="16200000" flipV="1">
            <a:off x="375085" y="3135942"/>
            <a:ext cx="220682" cy="1"/>
          </a:xfrm>
          <a:prstGeom prst="curvedConnector4">
            <a:avLst>
              <a:gd name="adj1" fmla="val 4673"/>
              <a:gd name="adj2" fmla="val 228601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endCxn id="55" idx="3"/>
          </p:cNvCxnSpPr>
          <p:nvPr/>
        </p:nvCxnSpPr>
        <p:spPr>
          <a:xfrm>
            <a:off x="3067923" y="2818871"/>
            <a:ext cx="315072" cy="206731"/>
          </a:xfrm>
          <a:prstGeom prst="curvedConnector3">
            <a:avLst>
              <a:gd name="adj1" fmla="val 26929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1925718" y="4035937"/>
            <a:ext cx="200055" cy="335220"/>
          </a:xfrm>
          <a:prstGeom prst="curvedConnector4">
            <a:avLst>
              <a:gd name="adj1" fmla="val -114269"/>
              <a:gd name="adj2" fmla="val 16819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CB16550-6238-704C-9DD7-42D33372C736}"/>
              </a:ext>
            </a:extLst>
          </p:cNvPr>
          <p:cNvSpPr/>
          <p:nvPr/>
        </p:nvSpPr>
        <p:spPr>
          <a:xfrm>
            <a:off x="3774219" y="4513597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04B295-4F6C-D041-9192-211415F064A3}"/>
              </a:ext>
            </a:extLst>
          </p:cNvPr>
          <p:cNvSpPr/>
          <p:nvPr/>
        </p:nvSpPr>
        <p:spPr>
          <a:xfrm>
            <a:off x="3774219" y="5932485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B303C29-CD17-504B-94D5-53C552FC7725}"/>
              </a:ext>
            </a:extLst>
          </p:cNvPr>
          <p:cNvSpPr/>
          <p:nvPr/>
        </p:nvSpPr>
        <p:spPr>
          <a:xfrm>
            <a:off x="5922396" y="4513597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F938936-7AD7-3544-82D2-506519523CD1}"/>
              </a:ext>
            </a:extLst>
          </p:cNvPr>
          <p:cNvSpPr/>
          <p:nvPr/>
        </p:nvSpPr>
        <p:spPr>
          <a:xfrm>
            <a:off x="5922396" y="5932485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D5AAC6B-0818-D744-B86A-698DF15F0877}"/>
              </a:ext>
            </a:extLst>
          </p:cNvPr>
          <p:cNvSpPr/>
          <p:nvPr/>
        </p:nvSpPr>
        <p:spPr>
          <a:xfrm>
            <a:off x="8081836" y="4513597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3B8EDAB-688A-5E4D-BFD9-50C315576F5A}"/>
              </a:ext>
            </a:extLst>
          </p:cNvPr>
          <p:cNvSpPr/>
          <p:nvPr/>
        </p:nvSpPr>
        <p:spPr>
          <a:xfrm>
            <a:off x="8081836" y="5932485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5E3D287-3F76-3C43-A889-3076B5408DE2}"/>
              </a:ext>
            </a:extLst>
          </p:cNvPr>
          <p:cNvSpPr/>
          <p:nvPr/>
        </p:nvSpPr>
        <p:spPr>
          <a:xfrm>
            <a:off x="2152650" y="5414324"/>
            <a:ext cx="198286" cy="198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EC1D07-2564-F149-978B-2A2741BEB423}"/>
              </a:ext>
            </a:extLst>
          </p:cNvPr>
          <p:cNvCxnSpPr>
            <a:stCxn id="62" idx="6"/>
            <a:endCxn id="50" idx="2"/>
          </p:cNvCxnSpPr>
          <p:nvPr/>
        </p:nvCxnSpPr>
        <p:spPr>
          <a:xfrm flipV="1">
            <a:off x="2350936" y="4740209"/>
            <a:ext cx="1423283" cy="773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E792188-7FB8-7747-A31C-AABD5D612340}"/>
              </a:ext>
            </a:extLst>
          </p:cNvPr>
          <p:cNvCxnSpPr>
            <a:stCxn id="62" idx="6"/>
            <a:endCxn id="51" idx="2"/>
          </p:cNvCxnSpPr>
          <p:nvPr/>
        </p:nvCxnSpPr>
        <p:spPr>
          <a:xfrm>
            <a:off x="2350937" y="5513467"/>
            <a:ext cx="1423283" cy="6456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58DF4FD-9A6A-4342-8375-BFA1CEE34BA5}"/>
              </a:ext>
            </a:extLst>
          </p:cNvPr>
          <p:cNvCxnSpPr>
            <a:stCxn id="50" idx="6"/>
            <a:endCxn id="57" idx="2"/>
          </p:cNvCxnSpPr>
          <p:nvPr/>
        </p:nvCxnSpPr>
        <p:spPr>
          <a:xfrm>
            <a:off x="4227443" y="4740209"/>
            <a:ext cx="16949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2A4C03-22BF-194C-A9C4-C6FE006B01D7}"/>
              </a:ext>
            </a:extLst>
          </p:cNvPr>
          <p:cNvCxnSpPr>
            <a:stCxn id="50" idx="6"/>
            <a:endCxn id="59" idx="1"/>
          </p:cNvCxnSpPr>
          <p:nvPr/>
        </p:nvCxnSpPr>
        <p:spPr>
          <a:xfrm>
            <a:off x="4227443" y="4740209"/>
            <a:ext cx="1761326" cy="12586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DD3D90-9B6A-FF42-84C2-A4AD32AA387D}"/>
              </a:ext>
            </a:extLst>
          </p:cNvPr>
          <p:cNvCxnSpPr>
            <a:cxnSpLocks/>
            <a:stCxn id="51" idx="6"/>
            <a:endCxn id="57" idx="2"/>
          </p:cNvCxnSpPr>
          <p:nvPr/>
        </p:nvCxnSpPr>
        <p:spPr>
          <a:xfrm flipV="1">
            <a:off x="4227443" y="4740209"/>
            <a:ext cx="1694953" cy="141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B5C5459-A650-C944-A5E6-89ACD3CB447F}"/>
              </a:ext>
            </a:extLst>
          </p:cNvPr>
          <p:cNvCxnSpPr>
            <a:stCxn id="51" idx="6"/>
            <a:endCxn id="59" idx="2"/>
          </p:cNvCxnSpPr>
          <p:nvPr/>
        </p:nvCxnSpPr>
        <p:spPr>
          <a:xfrm>
            <a:off x="4227444" y="6159097"/>
            <a:ext cx="16949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D43EBA4-BFFA-FA4B-9691-1917548D4053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6375620" y="4740209"/>
            <a:ext cx="1706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FAA96B2-E3B5-D246-BBE9-F40CD5224761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6375620" y="4740209"/>
            <a:ext cx="1706216" cy="141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8F4B71-64B5-B045-BC4A-7FCAD7A0F975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6375620" y="4740209"/>
            <a:ext cx="1706216" cy="14188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21BA45B-B27D-BE40-AEBE-862935FA54AF}"/>
              </a:ext>
            </a:extLst>
          </p:cNvPr>
          <p:cNvCxnSpPr/>
          <p:nvPr/>
        </p:nvCxnSpPr>
        <p:spPr>
          <a:xfrm>
            <a:off x="6375621" y="6159097"/>
            <a:ext cx="16949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12A8EBA-9999-0B43-B224-4E3851B74378}"/>
              </a:ext>
            </a:extLst>
          </p:cNvPr>
          <p:cNvSpPr txBox="1"/>
          <p:nvPr/>
        </p:nvSpPr>
        <p:spPr>
          <a:xfrm>
            <a:off x="3751915" y="41613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DC9C28-8BB6-4B48-9C03-56430F3E7C72}"/>
              </a:ext>
            </a:extLst>
          </p:cNvPr>
          <p:cNvSpPr txBox="1"/>
          <p:nvPr/>
        </p:nvSpPr>
        <p:spPr>
          <a:xfrm>
            <a:off x="8065236" y="41613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DA0034D-DAA8-DC48-8F8D-1D4015A84127}"/>
              </a:ext>
            </a:extLst>
          </p:cNvPr>
          <p:cNvSpPr txBox="1"/>
          <p:nvPr/>
        </p:nvSpPr>
        <p:spPr>
          <a:xfrm>
            <a:off x="5905841" y="41613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15B0BF-3C7F-604B-8091-E0ED1B77F9B2}"/>
              </a:ext>
            </a:extLst>
          </p:cNvPr>
          <p:cNvSpPr txBox="1"/>
          <p:nvPr/>
        </p:nvSpPr>
        <p:spPr>
          <a:xfrm>
            <a:off x="3751915" y="64457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0CC6F43-0C0C-2C45-B6ED-475A1706799B}"/>
              </a:ext>
            </a:extLst>
          </p:cNvPr>
          <p:cNvSpPr txBox="1"/>
          <p:nvPr/>
        </p:nvSpPr>
        <p:spPr>
          <a:xfrm>
            <a:off x="8006726" y="644573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0.15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17E417-6503-3742-B0DB-FA5C3039E430}"/>
              </a:ext>
            </a:extLst>
          </p:cNvPr>
          <p:cNvSpPr txBox="1"/>
          <p:nvPr/>
        </p:nvSpPr>
        <p:spPr>
          <a:xfrm>
            <a:off x="5905841" y="64457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0.1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D616713-428B-8C46-B5B7-DA13D77E5525}"/>
              </a:ext>
            </a:extLst>
          </p:cNvPr>
          <p:cNvSpPr/>
          <p:nvPr/>
        </p:nvSpPr>
        <p:spPr>
          <a:xfrm>
            <a:off x="5932411" y="5352423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39D616-2D1F-4040-8586-81E2FA0EA2D9}"/>
              </a:ext>
            </a:extLst>
          </p:cNvPr>
          <p:cNvCxnSpPr>
            <a:cxnSpLocks/>
            <a:stCxn id="62" idx="6"/>
            <a:endCxn id="96" idx="2"/>
          </p:cNvCxnSpPr>
          <p:nvPr/>
        </p:nvCxnSpPr>
        <p:spPr>
          <a:xfrm>
            <a:off x="2350936" y="5513467"/>
            <a:ext cx="1441055" cy="65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D1D88F8-86B1-2946-9BF2-EABD94B28355}"/>
              </a:ext>
            </a:extLst>
          </p:cNvPr>
          <p:cNvSpPr/>
          <p:nvPr/>
        </p:nvSpPr>
        <p:spPr>
          <a:xfrm>
            <a:off x="3791991" y="5352423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CAF0CB4-423A-D045-95BE-64C93C79C060}"/>
              </a:ext>
            </a:extLst>
          </p:cNvPr>
          <p:cNvSpPr/>
          <p:nvPr/>
        </p:nvSpPr>
        <p:spPr>
          <a:xfrm>
            <a:off x="8090947" y="5352423"/>
            <a:ext cx="453224" cy="453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72F7A5-D0AA-D346-AA8F-3A09334BA4E0}"/>
              </a:ext>
            </a:extLst>
          </p:cNvPr>
          <p:cNvCxnSpPr>
            <a:cxnSpLocks/>
            <a:stCxn id="50" idx="6"/>
            <a:endCxn id="94" idx="2"/>
          </p:cNvCxnSpPr>
          <p:nvPr/>
        </p:nvCxnSpPr>
        <p:spPr>
          <a:xfrm>
            <a:off x="4227443" y="4740209"/>
            <a:ext cx="1704968" cy="8388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BCEC9A0-A04D-1545-BD0B-4758614B866F}"/>
              </a:ext>
            </a:extLst>
          </p:cNvPr>
          <p:cNvCxnSpPr>
            <a:cxnSpLocks/>
            <a:stCxn id="96" idx="6"/>
            <a:endCxn id="57" idx="2"/>
          </p:cNvCxnSpPr>
          <p:nvPr/>
        </p:nvCxnSpPr>
        <p:spPr>
          <a:xfrm flipV="1">
            <a:off x="4245215" y="4740209"/>
            <a:ext cx="1677181" cy="8388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1639C8D-B44F-D94B-AFA1-EF792CDBA353}"/>
              </a:ext>
            </a:extLst>
          </p:cNvPr>
          <p:cNvCxnSpPr>
            <a:cxnSpLocks/>
            <a:stCxn id="96" idx="6"/>
            <a:endCxn id="94" idx="2"/>
          </p:cNvCxnSpPr>
          <p:nvPr/>
        </p:nvCxnSpPr>
        <p:spPr>
          <a:xfrm>
            <a:off x="4245215" y="5579035"/>
            <a:ext cx="16871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C59A18F-3DFC-A649-B0A3-0FE24963DCC3}"/>
              </a:ext>
            </a:extLst>
          </p:cNvPr>
          <p:cNvCxnSpPr>
            <a:cxnSpLocks/>
            <a:stCxn id="96" idx="6"/>
            <a:endCxn id="59" idx="2"/>
          </p:cNvCxnSpPr>
          <p:nvPr/>
        </p:nvCxnSpPr>
        <p:spPr>
          <a:xfrm>
            <a:off x="4245215" y="5579035"/>
            <a:ext cx="1677181" cy="580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5088986-17FF-5C4C-8723-AD76941B102D}"/>
              </a:ext>
            </a:extLst>
          </p:cNvPr>
          <p:cNvCxnSpPr>
            <a:cxnSpLocks/>
            <a:stCxn id="51" idx="6"/>
            <a:endCxn id="94" idx="2"/>
          </p:cNvCxnSpPr>
          <p:nvPr/>
        </p:nvCxnSpPr>
        <p:spPr>
          <a:xfrm flipV="1">
            <a:off x="4227443" y="5579035"/>
            <a:ext cx="1704968" cy="580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82D3744-C15B-474B-A641-2353B855BF90}"/>
              </a:ext>
            </a:extLst>
          </p:cNvPr>
          <p:cNvSpPr txBox="1"/>
          <p:nvPr/>
        </p:nvSpPr>
        <p:spPr>
          <a:xfrm>
            <a:off x="3751915" y="50421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0.0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C5009A1-4F15-FC4A-B9D5-C1789A5DA33C}"/>
              </a:ext>
            </a:extLst>
          </p:cNvPr>
          <p:cNvCxnSpPr>
            <a:cxnSpLocks/>
            <a:stCxn id="57" idx="6"/>
            <a:endCxn id="97" idx="2"/>
          </p:cNvCxnSpPr>
          <p:nvPr/>
        </p:nvCxnSpPr>
        <p:spPr>
          <a:xfrm>
            <a:off x="6375620" y="4740209"/>
            <a:ext cx="1715327" cy="8388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9DDD17C-7279-ED44-AA26-140CF8F85263}"/>
              </a:ext>
            </a:extLst>
          </p:cNvPr>
          <p:cNvCxnSpPr>
            <a:cxnSpLocks/>
            <a:stCxn id="94" idx="6"/>
            <a:endCxn id="60" idx="2"/>
          </p:cNvCxnSpPr>
          <p:nvPr/>
        </p:nvCxnSpPr>
        <p:spPr>
          <a:xfrm flipV="1">
            <a:off x="6385635" y="4740209"/>
            <a:ext cx="1696201" cy="8388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AC7E9F1-0B84-D54C-8CCA-AF699DFCCD85}"/>
              </a:ext>
            </a:extLst>
          </p:cNvPr>
          <p:cNvCxnSpPr>
            <a:cxnSpLocks/>
            <a:stCxn id="94" idx="6"/>
            <a:endCxn id="61" idx="2"/>
          </p:cNvCxnSpPr>
          <p:nvPr/>
        </p:nvCxnSpPr>
        <p:spPr>
          <a:xfrm>
            <a:off x="6385635" y="5579035"/>
            <a:ext cx="1696201" cy="580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5B68521-EF8C-774B-AD4A-0B2DEC0ECE6C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>
          <a:xfrm>
            <a:off x="6385635" y="5579035"/>
            <a:ext cx="17053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3721684-4EA4-D849-869A-819E20B09E9C}"/>
              </a:ext>
            </a:extLst>
          </p:cNvPr>
          <p:cNvCxnSpPr>
            <a:cxnSpLocks/>
            <a:stCxn id="59" idx="6"/>
            <a:endCxn id="97" idx="2"/>
          </p:cNvCxnSpPr>
          <p:nvPr/>
        </p:nvCxnSpPr>
        <p:spPr>
          <a:xfrm flipV="1">
            <a:off x="6375620" y="5579035"/>
            <a:ext cx="1715327" cy="580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3D146B3B-3716-9642-ABB7-A15C232E9B44}"/>
              </a:ext>
            </a:extLst>
          </p:cNvPr>
          <p:cNvSpPr txBox="1"/>
          <p:nvPr/>
        </p:nvSpPr>
        <p:spPr>
          <a:xfrm>
            <a:off x="5788822" y="501690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0.001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B2EADEC-3AE7-5E40-BB81-7156F2AD6DF9}"/>
              </a:ext>
            </a:extLst>
          </p:cNvPr>
          <p:cNvSpPr txBox="1"/>
          <p:nvPr/>
        </p:nvSpPr>
        <p:spPr>
          <a:xfrm>
            <a:off x="8042346" y="50022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570C"/>
                </a:solidFill>
              </a:rPr>
              <a:t>0.04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562E875-AA92-294E-99B7-C58105049E4C}"/>
              </a:ext>
            </a:extLst>
          </p:cNvPr>
          <p:cNvSpPr txBox="1"/>
          <p:nvPr/>
        </p:nvSpPr>
        <p:spPr>
          <a:xfrm>
            <a:off x="10476592" y="4874374"/>
            <a:ext cx="140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A6B91DE-F0A8-3049-8AD7-88236FF05891}"/>
              </a:ext>
            </a:extLst>
          </p:cNvPr>
          <p:cNvSpPr txBox="1"/>
          <p:nvPr/>
        </p:nvSpPr>
        <p:spPr>
          <a:xfrm>
            <a:off x="10484614" y="5459908"/>
            <a:ext cx="140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…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3791F86-7720-C144-B531-4468AF0BADBE}"/>
              </a:ext>
            </a:extLst>
          </p:cNvPr>
          <p:cNvCxnSpPr>
            <a:cxnSpLocks/>
          </p:cNvCxnSpPr>
          <p:nvPr/>
        </p:nvCxnSpPr>
        <p:spPr>
          <a:xfrm>
            <a:off x="8533279" y="4748231"/>
            <a:ext cx="1706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6F880C2-A3C0-F74F-8E06-1DE2BCC3D241}"/>
              </a:ext>
            </a:extLst>
          </p:cNvPr>
          <p:cNvCxnSpPr>
            <a:cxnSpLocks/>
          </p:cNvCxnSpPr>
          <p:nvPr/>
        </p:nvCxnSpPr>
        <p:spPr>
          <a:xfrm>
            <a:off x="8533279" y="4748231"/>
            <a:ext cx="1706216" cy="1418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47EBABD-8FB9-E843-9128-CD01462AA8B5}"/>
              </a:ext>
            </a:extLst>
          </p:cNvPr>
          <p:cNvCxnSpPr>
            <a:cxnSpLocks/>
          </p:cNvCxnSpPr>
          <p:nvPr/>
        </p:nvCxnSpPr>
        <p:spPr>
          <a:xfrm flipV="1">
            <a:off x="8533279" y="4748231"/>
            <a:ext cx="1706216" cy="14188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4D57AD1-F5CD-5349-9600-DD9B2696CCEB}"/>
              </a:ext>
            </a:extLst>
          </p:cNvPr>
          <p:cNvCxnSpPr/>
          <p:nvPr/>
        </p:nvCxnSpPr>
        <p:spPr>
          <a:xfrm>
            <a:off x="8533280" y="6167119"/>
            <a:ext cx="16949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28E4BFB-4A81-D04F-A014-667D577C7EEA}"/>
              </a:ext>
            </a:extLst>
          </p:cNvPr>
          <p:cNvCxnSpPr>
            <a:cxnSpLocks/>
          </p:cNvCxnSpPr>
          <p:nvPr/>
        </p:nvCxnSpPr>
        <p:spPr>
          <a:xfrm>
            <a:off x="8533279" y="4748231"/>
            <a:ext cx="1715327" cy="8388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A4C936B-DA4B-EA4F-9C4A-7A4467AF67B3}"/>
              </a:ext>
            </a:extLst>
          </p:cNvPr>
          <p:cNvCxnSpPr>
            <a:cxnSpLocks/>
          </p:cNvCxnSpPr>
          <p:nvPr/>
        </p:nvCxnSpPr>
        <p:spPr>
          <a:xfrm flipV="1">
            <a:off x="8543294" y="4748231"/>
            <a:ext cx="1696201" cy="8388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E306E3E6-FB96-D24E-A4EA-2708AA9DF95F}"/>
              </a:ext>
            </a:extLst>
          </p:cNvPr>
          <p:cNvCxnSpPr>
            <a:cxnSpLocks/>
          </p:cNvCxnSpPr>
          <p:nvPr/>
        </p:nvCxnSpPr>
        <p:spPr>
          <a:xfrm>
            <a:off x="8543294" y="5587057"/>
            <a:ext cx="1696201" cy="580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EA1B513-A33B-6A47-B35F-CF2221DCBE98}"/>
              </a:ext>
            </a:extLst>
          </p:cNvPr>
          <p:cNvCxnSpPr>
            <a:cxnSpLocks/>
          </p:cNvCxnSpPr>
          <p:nvPr/>
        </p:nvCxnSpPr>
        <p:spPr>
          <a:xfrm>
            <a:off x="8543294" y="5587057"/>
            <a:ext cx="17053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AAC7AAE-DE22-4342-B578-5F5EF898AC70}"/>
              </a:ext>
            </a:extLst>
          </p:cNvPr>
          <p:cNvCxnSpPr>
            <a:cxnSpLocks/>
          </p:cNvCxnSpPr>
          <p:nvPr/>
        </p:nvCxnSpPr>
        <p:spPr>
          <a:xfrm flipV="1">
            <a:off x="8533279" y="5587057"/>
            <a:ext cx="1715327" cy="580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4F65B9D-070E-4181-6610-D5B0C0948920}"/>
              </a:ext>
            </a:extLst>
          </p:cNvPr>
          <p:cNvSpPr txBox="1"/>
          <p:nvPr/>
        </p:nvSpPr>
        <p:spPr>
          <a:xfrm>
            <a:off x="9545552" y="2670270"/>
            <a:ext cx="26371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P(Fed| Verb) = 0.1</a:t>
            </a:r>
          </a:p>
          <a:p>
            <a:r>
              <a:rPr lang="en-US" sz="2000" dirty="0"/>
              <a:t>P(raises| Verb) = 0.15</a:t>
            </a:r>
          </a:p>
          <a:p>
            <a:r>
              <a:rPr lang="en-US" sz="2000" dirty="0"/>
              <a:t>P(interest| Verb) = 0.02</a:t>
            </a:r>
          </a:p>
          <a:p>
            <a:r>
              <a:rPr lang="en-US" sz="2000" dirty="0"/>
              <a:t>P(The| Verb) = 0</a:t>
            </a:r>
          </a:p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99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104" grpId="0"/>
      <p:bldP spid="128" grpId="0"/>
      <p:bldP spid="1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Tagging</a:t>
            </a:r>
            <a:r>
              <a:rPr lang="en-US" dirty="0"/>
              <a:t> the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 best POS tag sequence of  “</a:t>
                </a:r>
                <a:r>
                  <a:rPr lang="en-US" dirty="0">
                    <a:solidFill>
                      <a:srgbClr val="3C58AD"/>
                    </a:solidFill>
                  </a:rPr>
                  <a:t>I love cat</a:t>
                </a:r>
                <a:r>
                  <a:rPr lang="en-US" dirty="0"/>
                  <a:t>”</a:t>
                </a:r>
              </a:p>
              <a:p>
                <a:r>
                  <a:rPr lang="en-US" dirty="0"/>
                  <a:t>Remember, we model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800" b="1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sepChr m:val="∣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1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84892" y="3604839"/>
            <a:ext cx="785445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3000" dirty="0"/>
              <a:t>Find the best one from all possible tag sequences</a:t>
            </a:r>
          </a:p>
        </p:txBody>
      </p:sp>
    </p:spTree>
    <p:extLst>
      <p:ext uri="{BB962C8B-B14F-4D97-AF65-F5344CB8AC3E}">
        <p14:creationId xmlns:p14="http://schemas.microsoft.com/office/powerpoint/2010/main" val="1098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Tagging</a:t>
            </a:r>
            <a:r>
              <a:rPr lang="en-US" dirty="0"/>
              <a:t> the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Assume we have 2 tags N, V</a:t>
                </a:r>
              </a:p>
              <a:p>
                <a:r>
                  <a:rPr lang="en-US" dirty="0"/>
                  <a:t>Which one is the best for “</a:t>
                </a:r>
                <a:r>
                  <a:rPr lang="en-US" dirty="0">
                    <a:solidFill>
                      <a:srgbClr val="0070C0"/>
                    </a:solidFill>
                  </a:rPr>
                  <a:t>I love cat</a:t>
                </a:r>
                <a:r>
                  <a:rPr lang="en-US" dirty="0"/>
                  <a:t>”?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</a:rPr>
                          <m:t>“</m:t>
                        </m:r>
                        <m:r>
                          <a:rPr lang="en-US" sz="2600" i="1">
                            <a:latin typeface="Cambria Math" charset="0"/>
                          </a:rPr>
                          <m:t>𝐼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𝑙𝑜𝑣𝑒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𝑐𝑎𝑡</m:t>
                        </m:r>
                        <m:r>
                          <a:rPr lang="en-US" sz="2600" i="1">
                            <a:latin typeface="Cambria Math" charset="0"/>
                          </a:rPr>
                          <m:t>”,”</m:t>
                        </m:r>
                        <m:r>
                          <a:rPr lang="en-US" sz="2600" i="1">
                            <a:latin typeface="Cambria Math" charset="0"/>
                          </a:rPr>
                          <m:t>𝑁𝑁𝑁</m:t>
                        </m:r>
                        <m:r>
                          <a:rPr lang="en-US" sz="2600" i="1">
                            <a:latin typeface="Cambria Math" charset="0"/>
                          </a:rPr>
                          <m:t>”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sz="2600" i="1">
                        <a:latin typeface="Cambria Math" charset="0"/>
                      </a:rPr>
                      <m:t>, </m:t>
                    </m:r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</a:rPr>
                          <m:t>“</m:t>
                        </m:r>
                        <m:r>
                          <a:rPr lang="en-US" sz="2600" i="1">
                            <a:latin typeface="Cambria Math" charset="0"/>
                          </a:rPr>
                          <m:t>𝐼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𝑙𝑜𝑣𝑒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𝑐𝑎𝑡</m:t>
                        </m:r>
                        <m:r>
                          <a:rPr lang="en-US" sz="2600" i="1">
                            <a:latin typeface="Cambria Math" charset="0"/>
                          </a:rPr>
                          <m:t>”,”</m:t>
                        </m:r>
                        <m:r>
                          <a:rPr lang="en-US" sz="2600" i="1">
                            <a:latin typeface="Cambria Math" charset="0"/>
                          </a:rPr>
                          <m:t>𝑁𝑁𝑉</m:t>
                        </m:r>
                        <m:r>
                          <a:rPr lang="en-US" sz="2600" i="1">
                            <a:latin typeface="Cambria Math" charset="0"/>
                          </a:rPr>
                          <m:t>”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sz="2600" b="1" i="1">
                        <a:latin typeface="Cambria Math" charset="0"/>
                      </a:rPr>
                      <m:t>,</m:t>
                    </m:r>
                  </m:oMath>
                </a14:m>
                <a:br>
                  <a:rPr lang="en-US" sz="2600" b="1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600" b="1" i="1">
                        <a:latin typeface="Cambria Math" charset="0"/>
                      </a:rPr>
                      <m:t>          </m:t>
                    </m:r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</a:rPr>
                          <m:t>“</m:t>
                        </m:r>
                        <m:r>
                          <a:rPr lang="en-US" sz="2600" i="1">
                            <a:latin typeface="Cambria Math" charset="0"/>
                          </a:rPr>
                          <m:t>𝐼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𝑙𝑜𝑣𝑒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𝑐𝑎𝑡</m:t>
                        </m:r>
                        <m:r>
                          <a:rPr lang="en-US" sz="2600" i="1">
                            <a:latin typeface="Cambria Math" charset="0"/>
                          </a:rPr>
                          <m:t>”,”</m:t>
                        </m:r>
                        <m:r>
                          <a:rPr lang="en-US" sz="2600" i="1">
                            <a:latin typeface="Cambria Math" charset="0"/>
                          </a:rPr>
                          <m:t>𝑁𝑉𝑁</m:t>
                        </m:r>
                        <m:r>
                          <a:rPr lang="en-US" sz="2600" i="1">
                            <a:latin typeface="Cambria Math" charset="0"/>
                          </a:rPr>
                          <m:t>”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sz="2600" i="1">
                        <a:latin typeface="Cambria Math" charset="0"/>
                      </a:rPr>
                      <m:t>, </m:t>
                    </m:r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</a:rPr>
                          <m:t>“</m:t>
                        </m:r>
                        <m:r>
                          <a:rPr lang="en-US" sz="2600" i="1">
                            <a:latin typeface="Cambria Math" charset="0"/>
                          </a:rPr>
                          <m:t>𝐼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𝑙𝑜𝑣𝑒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𝑐𝑎𝑡</m:t>
                        </m:r>
                        <m:r>
                          <a:rPr lang="en-US" sz="2600" i="1">
                            <a:latin typeface="Cambria Math" charset="0"/>
                          </a:rPr>
                          <m:t>”,”</m:t>
                        </m:r>
                        <m:r>
                          <a:rPr lang="en-US" sz="2600" i="1">
                            <a:latin typeface="Cambria Math" charset="0"/>
                          </a:rPr>
                          <m:t>𝑁𝑉𝑉</m:t>
                        </m:r>
                        <m:r>
                          <a:rPr lang="en-US" sz="2600" i="1">
                            <a:latin typeface="Cambria Math" charset="0"/>
                          </a:rPr>
                          <m:t>”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sz="2600" b="1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600" b="1" dirty="0"/>
                  <a:t> </a:t>
                </a:r>
                <a:br>
                  <a:rPr lang="en-US" sz="2600" b="1" dirty="0"/>
                </a:br>
                <a14:m>
                  <m:oMath xmlns:m="http://schemas.openxmlformats.org/officeDocument/2006/math">
                    <m:r>
                      <a:rPr lang="en-US" sz="2600" b="1">
                        <a:latin typeface="Cambria Math" charset="0"/>
                      </a:rPr>
                      <m:t>          </m:t>
                    </m:r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</a:rPr>
                          <m:t>“</m:t>
                        </m:r>
                        <m:r>
                          <a:rPr lang="en-US" sz="2600" i="1">
                            <a:latin typeface="Cambria Math" charset="0"/>
                          </a:rPr>
                          <m:t>𝐼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𝑙𝑜𝑣𝑒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𝑐𝑎𝑡</m:t>
                        </m:r>
                        <m:r>
                          <a:rPr lang="en-US" sz="2600" i="1">
                            <a:latin typeface="Cambria Math" charset="0"/>
                          </a:rPr>
                          <m:t>”,”</m:t>
                        </m:r>
                        <m:r>
                          <a:rPr lang="en-US" sz="2600" i="1">
                            <a:latin typeface="Cambria Math" charset="0"/>
                          </a:rPr>
                          <m:t>𝑉𝑁𝑁</m:t>
                        </m:r>
                        <m:r>
                          <a:rPr lang="en-US" sz="2600" i="1">
                            <a:latin typeface="Cambria Math" charset="0"/>
                          </a:rPr>
                          <m:t>”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sz="2600" i="1">
                        <a:latin typeface="Cambria Math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</a:rPr>
                          <m:t>“</m:t>
                        </m:r>
                        <m:r>
                          <a:rPr lang="en-US" sz="2600" i="1">
                            <a:latin typeface="Cambria Math" charset="0"/>
                          </a:rPr>
                          <m:t>𝐼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𝑙𝑜𝑣𝑒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𝑐𝑎𝑡</m:t>
                        </m:r>
                        <m:r>
                          <a:rPr lang="en-US" sz="2600" i="1">
                            <a:latin typeface="Cambria Math" charset="0"/>
                          </a:rPr>
                          <m:t>”,”</m:t>
                        </m:r>
                        <m:r>
                          <a:rPr lang="en-US" sz="2600" i="1">
                            <a:latin typeface="Cambria Math" charset="0"/>
                          </a:rPr>
                          <m:t>𝑉𝑁𝑉</m:t>
                        </m:r>
                        <m:r>
                          <a:rPr lang="en-US" sz="2600" i="1">
                            <a:latin typeface="Cambria Math" charset="0"/>
                          </a:rPr>
                          <m:t>”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sz="2600" dirty="0"/>
                  <a:t>, </a:t>
                </a:r>
                <a:br>
                  <a:rPr lang="en-US" sz="2600" dirty="0"/>
                </a:br>
                <a:r>
                  <a:rPr lang="en-US" sz="2600" dirty="0"/>
                  <a:t>      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</a:rPr>
                          <m:t>“</m:t>
                        </m:r>
                        <m:r>
                          <a:rPr lang="en-US" sz="2600" i="1">
                            <a:latin typeface="Cambria Math" charset="0"/>
                          </a:rPr>
                          <m:t>𝐼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𝑙𝑜𝑣𝑒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𝑐𝑎𝑡</m:t>
                        </m:r>
                        <m:r>
                          <a:rPr lang="en-US" sz="2600" i="1">
                            <a:latin typeface="Cambria Math" charset="0"/>
                          </a:rPr>
                          <m:t>”,”</m:t>
                        </m:r>
                        <m:r>
                          <a:rPr lang="en-US" sz="2600" i="1">
                            <a:latin typeface="Cambria Math" charset="0"/>
                          </a:rPr>
                          <m:t>𝑉𝑉𝑁</m:t>
                        </m:r>
                        <m:r>
                          <a:rPr lang="en-US" sz="2600" i="1">
                            <a:latin typeface="Cambria Math" charset="0"/>
                          </a:rPr>
                          <m:t>”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sz="2600" b="1" i="1">
                        <a:latin typeface="Cambria Math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</a:rPr>
                          <m:t>“</m:t>
                        </m:r>
                        <m:r>
                          <a:rPr lang="en-US" sz="2600" i="1">
                            <a:latin typeface="Cambria Math" charset="0"/>
                          </a:rPr>
                          <m:t>𝐼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𝑙𝑜𝑣𝑒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latin typeface="Cambria Math" charset="0"/>
                          </a:rPr>
                          <m:t>𝑐𝑎𝑡</m:t>
                        </m:r>
                        <m:r>
                          <a:rPr lang="en-US" sz="2600" i="1">
                            <a:latin typeface="Cambria Math" charset="0"/>
                          </a:rPr>
                          <m:t>”,”</m:t>
                        </m:r>
                        <m:r>
                          <a:rPr lang="en-US" sz="2600" i="1">
                            <a:latin typeface="Cambria Math" charset="0"/>
                          </a:rPr>
                          <m:t>𝑉𝑉𝑉</m:t>
                        </m:r>
                        <m:r>
                          <a:rPr lang="en-US" sz="2600" i="1">
                            <a:latin typeface="Cambria Math" charset="0"/>
                          </a:rPr>
                          <m:t>”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r>
                  <a:rPr lang="en-US" sz="3100" dirty="0"/>
                  <a:t>Much more possible tags, much longer sequences.</a:t>
                </a:r>
              </a:p>
              <a:p>
                <a:r>
                  <a:rPr lang="en-US" sz="3100" dirty="0"/>
                  <a:t>We need an efficient algorithm</a:t>
                </a:r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6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Region 2014-09-16 at 09.05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32" y="4338530"/>
            <a:ext cx="3180080" cy="66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1587"/>
            <a:ext cx="10515600" cy="1325563"/>
          </a:xfrm>
        </p:spPr>
        <p:txBody>
          <a:bodyPr/>
          <a:lstStyle/>
          <a:p>
            <a:r>
              <a:rPr lang="en-US" dirty="0"/>
              <a:t>Most likely state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hidden Markov model (</a:t>
            </a:r>
            <a:r>
              <a:rPr lang="en-US" dirty="0">
                <a:latin typeface="cmmi10"/>
                <a:ea typeface="cmmi10"/>
                <a:cs typeface="cmmi10"/>
              </a:rPr>
              <a:t>π</a:t>
            </a:r>
            <a:r>
              <a:rPr lang="en-US" dirty="0"/>
              <a:t>, A, B)</a:t>
            </a:r>
          </a:p>
          <a:p>
            <a:pPr lvl="1"/>
            <a:r>
              <a:rPr lang="en-US" dirty="0"/>
              <a:t>An observation sequence </a:t>
            </a:r>
            <a:r>
              <a:rPr lang="en-US" b="1" dirty="0"/>
              <a:t>x</a:t>
            </a:r>
            <a:r>
              <a:rPr lang="en-US" dirty="0"/>
              <a:t> = (</a:t>
            </a:r>
            <a:r>
              <a:rPr lang="en-US" dirty="0">
                <a:latin typeface="Calibri"/>
              </a:rPr>
              <a:t>x</a:t>
            </a:r>
            <a:r>
              <a:rPr lang="en-US" baseline="-25000" dirty="0">
                <a:latin typeface="Calibri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alibri"/>
              </a:rPr>
              <a:t>x</a:t>
            </a:r>
            <a:r>
              <a:rPr lang="en-US" baseline="-25000" dirty="0">
                <a:latin typeface="Calibri"/>
              </a:rPr>
              <a:t>2</a:t>
            </a:r>
            <a:r>
              <a:rPr lang="en-US" dirty="0"/>
              <a:t>, </a:t>
            </a:r>
            <a:r>
              <a:rPr lang="en-US" dirty="0">
                <a:latin typeface="MT Extra"/>
                <a:sym typeface="MT Extra"/>
              </a:rPr>
              <a:t></a:t>
            </a:r>
            <a:r>
              <a:rPr lang="en-US" dirty="0"/>
              <a:t>, </a:t>
            </a:r>
            <a:r>
              <a:rPr lang="en-US" dirty="0" err="1">
                <a:latin typeface="Calibri"/>
              </a:rPr>
              <a:t>x</a:t>
            </a:r>
            <a:r>
              <a:rPr lang="en-US" baseline="-25000" dirty="0" err="1">
                <a:latin typeface="Calibri"/>
              </a:rPr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Output: A state sequence </a:t>
            </a:r>
            <a:r>
              <a:rPr lang="en-US" b="1" dirty="0"/>
              <a:t>y</a:t>
            </a:r>
            <a:r>
              <a:rPr lang="en-US" dirty="0"/>
              <a:t> = (</a:t>
            </a:r>
            <a:r>
              <a:rPr lang="en-US" dirty="0">
                <a:latin typeface="Calibri"/>
              </a:rPr>
              <a:t>y</a:t>
            </a:r>
            <a:r>
              <a:rPr lang="en-US" baseline="-25000" dirty="0">
                <a:latin typeface="Calibri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alibri"/>
              </a:rPr>
              <a:t>y</a:t>
            </a:r>
            <a:r>
              <a:rPr lang="en-US" baseline="-25000" dirty="0">
                <a:latin typeface="Calibri"/>
              </a:rPr>
              <a:t>2</a:t>
            </a:r>
            <a:r>
              <a:rPr lang="en-US" dirty="0"/>
              <a:t>, </a:t>
            </a:r>
            <a:r>
              <a:rPr lang="en-US" dirty="0">
                <a:latin typeface="MT Extra"/>
                <a:sym typeface="MT Extra"/>
              </a:rPr>
              <a:t></a:t>
            </a:r>
            <a:r>
              <a:rPr lang="en-US" dirty="0"/>
              <a:t>, </a:t>
            </a:r>
            <a:r>
              <a:rPr lang="en-US" dirty="0" err="1">
                <a:latin typeface="Calibri"/>
              </a:rPr>
              <a:t>y</a:t>
            </a:r>
            <a:r>
              <a:rPr lang="en-US" baseline="-25000" dirty="0" err="1">
                <a:latin typeface="Calibri"/>
              </a:rPr>
              <a:t>n</a:t>
            </a:r>
            <a:r>
              <a:rPr lang="en-US" dirty="0"/>
              <a:t>) that corresponds to</a:t>
            </a:r>
          </a:p>
          <a:p>
            <a:pPr lvl="1"/>
            <a:r>
              <a:rPr lang="en-US" dirty="0">
                <a:solidFill>
                  <a:srgbClr val="CC3333"/>
                </a:solidFill>
              </a:rPr>
              <a:t>Maximum </a:t>
            </a:r>
            <a:r>
              <a:rPr lang="en-US" i="1" dirty="0">
                <a:solidFill>
                  <a:srgbClr val="CC3333"/>
                </a:solidFill>
              </a:rPr>
              <a:t>a posteriori</a:t>
            </a:r>
            <a:r>
              <a:rPr lang="en-US" dirty="0">
                <a:solidFill>
                  <a:srgbClr val="CC3333"/>
                </a:solidFill>
              </a:rPr>
              <a:t> </a:t>
            </a:r>
            <a:r>
              <a:rPr lang="en-US" dirty="0"/>
              <a:t>inference (MAP inference)</a:t>
            </a:r>
          </a:p>
          <a:p>
            <a:endParaRPr lang="en-US" dirty="0"/>
          </a:p>
          <a:p>
            <a:r>
              <a:rPr lang="en-US" dirty="0"/>
              <a:t>Computationally: combinatorial optimization </a:t>
            </a:r>
          </a:p>
          <a:p>
            <a:r>
              <a:rPr lang="en-US" dirty="0"/>
              <a:t>Viterbi Algorithm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84E70-49F1-4D48-A830-2CD8E288FC7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5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Trellis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dirty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dirty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6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latin typeface="Cambria Math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6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BF57F-5D32-FFCA-BB8E-8117ECC7AC3C}"/>
              </a:ext>
            </a:extLst>
          </p:cNvPr>
          <p:cNvSpPr txBox="1"/>
          <p:nvPr/>
        </p:nvSpPr>
        <p:spPr>
          <a:xfrm>
            <a:off x="8072982" y="2815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1A9ECB-0C59-3916-13EB-B5FA4FC08407}"/>
                  </a:ext>
                </a:extLst>
              </p:cNvPr>
              <p:cNvSpPr txBox="1"/>
              <p:nvPr/>
            </p:nvSpPr>
            <p:spPr>
              <a:xfrm>
                <a:off x="2386474" y="2663087"/>
                <a:ext cx="1772088" cy="2769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1A9ECB-0C59-3916-13EB-B5FA4FC0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474" y="2663087"/>
                <a:ext cx="1772088" cy="276999"/>
              </a:xfrm>
              <a:prstGeom prst="rect">
                <a:avLst/>
              </a:prstGeom>
              <a:blipFill>
                <a:blip r:embed="rId3"/>
                <a:stretch>
                  <a:fillRect l="-4255" t="-21739" r="-7092" b="-478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73F0BB0-4BF9-4391-53A3-1E004028F341}"/>
              </a:ext>
            </a:extLst>
          </p:cNvPr>
          <p:cNvGrpSpPr/>
          <p:nvPr/>
        </p:nvGrpSpPr>
        <p:grpSpPr>
          <a:xfrm>
            <a:off x="1342276" y="3213127"/>
            <a:ext cx="6706649" cy="3571073"/>
            <a:chOff x="4762132" y="2792503"/>
            <a:chExt cx="6706649" cy="35710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96F0DA-59DA-53B0-33C1-55C5E169A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132" y="2792503"/>
              <a:ext cx="6706649" cy="35710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5C01732-97B3-76D1-7146-54D1B526E408}"/>
                    </a:ext>
                  </a:extLst>
                </p:cNvPr>
                <p:cNvSpPr txBox="1"/>
                <p:nvPr/>
              </p:nvSpPr>
              <p:spPr>
                <a:xfrm>
                  <a:off x="6173911" y="5654880"/>
                  <a:ext cx="52040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                    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=2                 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=3                 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3911" y="5654880"/>
                  <a:ext cx="520405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76C46-18E6-C4B7-2B3C-E2AD7ED6B3E7}"/>
              </a:ext>
            </a:extLst>
          </p:cNvPr>
          <p:cNvCxnSpPr>
            <a:stCxn id="6" idx="2"/>
          </p:cNvCxnSpPr>
          <p:nvPr/>
        </p:nvCxnSpPr>
        <p:spPr>
          <a:xfrm>
            <a:off x="3272518" y="2940086"/>
            <a:ext cx="370014" cy="948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DFDDDB-E2EA-CB07-82EC-F492AA8CB4C1}"/>
                  </a:ext>
                </a:extLst>
              </p:cNvPr>
              <p:cNvSpPr txBox="1"/>
              <p:nvPr/>
            </p:nvSpPr>
            <p:spPr>
              <a:xfrm>
                <a:off x="4582023" y="2801587"/>
                <a:ext cx="1787133" cy="2769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DFDDDB-E2EA-CB07-82EC-F492AA8CB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023" y="2801587"/>
                <a:ext cx="1787133" cy="276999"/>
              </a:xfrm>
              <a:prstGeom prst="rect">
                <a:avLst/>
              </a:prstGeom>
              <a:blipFill>
                <a:blip r:embed="rId6"/>
                <a:stretch>
                  <a:fillRect l="-4196" t="-21739" r="-5594" b="-478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B61D8D-8C96-49A8-7451-68AEC037848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051044" y="3078586"/>
            <a:ext cx="424546" cy="1063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3F46E1-379D-69FF-F0D9-868CDFEFB37A}"/>
                  </a:ext>
                </a:extLst>
              </p:cNvPr>
              <p:cNvSpPr txBox="1"/>
              <p:nvPr/>
            </p:nvSpPr>
            <p:spPr>
              <a:xfrm>
                <a:off x="6697985" y="2703654"/>
                <a:ext cx="1557748" cy="27699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3F46E1-379D-69FF-F0D9-868CDFEFB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985" y="2703654"/>
                <a:ext cx="1557748" cy="276999"/>
              </a:xfrm>
              <a:prstGeom prst="rect">
                <a:avLst/>
              </a:prstGeom>
              <a:blipFill>
                <a:blip r:embed="rId7"/>
                <a:stretch>
                  <a:fillRect l="-4839" t="-20833" b="-458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CF238E-F7D7-11A5-EB50-BF4CCABCD488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148769" y="2980653"/>
            <a:ext cx="1328090" cy="494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DFD0F1-9FD8-C8D1-6FCD-217110BEF6B3}"/>
                  </a:ext>
                </a:extLst>
              </p:cNvPr>
              <p:cNvSpPr txBox="1"/>
              <p:nvPr/>
            </p:nvSpPr>
            <p:spPr>
              <a:xfrm>
                <a:off x="8040312" y="440617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DFD0F1-9FD8-C8D1-6FCD-217110BE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312" y="4406178"/>
                <a:ext cx="250068" cy="276999"/>
              </a:xfrm>
              <a:prstGeom prst="rect">
                <a:avLst/>
              </a:prstGeom>
              <a:blipFill>
                <a:blip r:embed="rId8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CF41F9D-852E-B675-E22A-B2741433BBE9}"/>
              </a:ext>
            </a:extLst>
          </p:cNvPr>
          <p:cNvGrpSpPr/>
          <p:nvPr/>
        </p:nvGrpSpPr>
        <p:grpSpPr>
          <a:xfrm>
            <a:off x="2969513" y="3503106"/>
            <a:ext cx="4685535" cy="2107047"/>
            <a:chOff x="6389369" y="3082482"/>
            <a:chExt cx="4685535" cy="210704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2110DF-B1C9-CBB4-D571-1AB431A4AAF0}"/>
                </a:ext>
              </a:extLst>
            </p:cNvPr>
            <p:cNvSpPr/>
            <p:nvPr/>
          </p:nvSpPr>
          <p:spPr>
            <a:xfrm>
              <a:off x="6402069" y="30824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A64468B-5E87-7FE1-9C1E-38BD502D9AB9}"/>
                </a:ext>
              </a:extLst>
            </p:cNvPr>
            <p:cNvSpPr/>
            <p:nvPr/>
          </p:nvSpPr>
          <p:spPr>
            <a:xfrm>
              <a:off x="7938769" y="30824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3BF6CE-73CA-66C5-7C03-30E170935779}"/>
                </a:ext>
              </a:extLst>
            </p:cNvPr>
            <p:cNvSpPr/>
            <p:nvPr/>
          </p:nvSpPr>
          <p:spPr>
            <a:xfrm>
              <a:off x="9348469" y="30824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E493B3-F09C-34DE-5396-C902F5321325}"/>
                </a:ext>
              </a:extLst>
            </p:cNvPr>
            <p:cNvSpPr/>
            <p:nvPr/>
          </p:nvSpPr>
          <p:spPr>
            <a:xfrm>
              <a:off x="10770869" y="30824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9E04B14-F30B-0511-DDA2-F01BF0D7D4B1}"/>
                </a:ext>
              </a:extLst>
            </p:cNvPr>
            <p:cNvSpPr/>
            <p:nvPr/>
          </p:nvSpPr>
          <p:spPr>
            <a:xfrm>
              <a:off x="6402069" y="3984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841444-631B-02C3-DEBB-443BCC7AB3AA}"/>
                </a:ext>
              </a:extLst>
            </p:cNvPr>
            <p:cNvSpPr/>
            <p:nvPr/>
          </p:nvSpPr>
          <p:spPr>
            <a:xfrm>
              <a:off x="7938769" y="3984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32D4665-C921-C51F-BD19-D548DFE4DC0A}"/>
                </a:ext>
              </a:extLst>
            </p:cNvPr>
            <p:cNvSpPr/>
            <p:nvPr/>
          </p:nvSpPr>
          <p:spPr>
            <a:xfrm>
              <a:off x="9348469" y="3984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CDE9B9-B93A-9E98-6E34-E090509C649B}"/>
                </a:ext>
              </a:extLst>
            </p:cNvPr>
            <p:cNvSpPr/>
            <p:nvPr/>
          </p:nvSpPr>
          <p:spPr>
            <a:xfrm>
              <a:off x="10770869" y="3984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FA5A61-930D-FB9B-C023-FB6A91CCD1BD}"/>
                </a:ext>
              </a:extLst>
            </p:cNvPr>
            <p:cNvSpPr/>
            <p:nvPr/>
          </p:nvSpPr>
          <p:spPr>
            <a:xfrm>
              <a:off x="6389369" y="4873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804C1C1-2A09-82B6-FE40-22EDEFA9EE96}"/>
                </a:ext>
              </a:extLst>
            </p:cNvPr>
            <p:cNvSpPr/>
            <p:nvPr/>
          </p:nvSpPr>
          <p:spPr>
            <a:xfrm>
              <a:off x="7926069" y="4873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EC3E5AF-B193-605C-79BC-3647A9311D2A}"/>
                </a:ext>
              </a:extLst>
            </p:cNvPr>
            <p:cNvSpPr/>
            <p:nvPr/>
          </p:nvSpPr>
          <p:spPr>
            <a:xfrm>
              <a:off x="9335769" y="4873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A1021A1-8C48-2D6E-7887-5A4C536F870F}"/>
                </a:ext>
              </a:extLst>
            </p:cNvPr>
            <p:cNvSpPr/>
            <p:nvPr/>
          </p:nvSpPr>
          <p:spPr>
            <a:xfrm>
              <a:off x="10758169" y="4873182"/>
              <a:ext cx="304035" cy="3163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A654016-17EA-7F5A-D5CE-800281CACE56}"/>
              </a:ext>
            </a:extLst>
          </p:cNvPr>
          <p:cNvSpPr/>
          <p:nvPr/>
        </p:nvSpPr>
        <p:spPr>
          <a:xfrm>
            <a:off x="2945832" y="3497360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B1F818-783F-1402-18D3-6E3A3F48CC0B}"/>
              </a:ext>
            </a:extLst>
          </p:cNvPr>
          <p:cNvSpPr/>
          <p:nvPr/>
        </p:nvSpPr>
        <p:spPr>
          <a:xfrm>
            <a:off x="2945831" y="438429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5FB4DD-A55D-0AF3-E3A3-901049308554}"/>
              </a:ext>
            </a:extLst>
          </p:cNvPr>
          <p:cNvSpPr/>
          <p:nvPr/>
        </p:nvSpPr>
        <p:spPr>
          <a:xfrm>
            <a:off x="2945831" y="5281767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269A51-4B8D-9F69-71CF-32FAEE12C66B}"/>
              </a:ext>
            </a:extLst>
          </p:cNvPr>
          <p:cNvSpPr/>
          <p:nvPr/>
        </p:nvSpPr>
        <p:spPr>
          <a:xfrm>
            <a:off x="4478429" y="3497360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078D14-CD6B-F5DB-65F1-DC59A16121C6}"/>
              </a:ext>
            </a:extLst>
          </p:cNvPr>
          <p:cNvSpPr/>
          <p:nvPr/>
        </p:nvSpPr>
        <p:spPr>
          <a:xfrm>
            <a:off x="4478428" y="438429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CD7E8F-B765-576F-412D-E8CBB0D255AB}"/>
              </a:ext>
            </a:extLst>
          </p:cNvPr>
          <p:cNvSpPr/>
          <p:nvPr/>
        </p:nvSpPr>
        <p:spPr>
          <a:xfrm>
            <a:off x="4464981" y="5281767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952713-9EEA-9F4F-BB08-A538974ECDD0}"/>
              </a:ext>
            </a:extLst>
          </p:cNvPr>
          <p:cNvSpPr/>
          <p:nvPr/>
        </p:nvSpPr>
        <p:spPr>
          <a:xfrm>
            <a:off x="5894003" y="3497360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7571FA-C6FA-A20D-96B8-B7E3D9574562}"/>
              </a:ext>
            </a:extLst>
          </p:cNvPr>
          <p:cNvSpPr/>
          <p:nvPr/>
        </p:nvSpPr>
        <p:spPr>
          <a:xfrm>
            <a:off x="5894002" y="438429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B2B091E-64BD-842B-CD70-9A60076A3E8A}"/>
              </a:ext>
            </a:extLst>
          </p:cNvPr>
          <p:cNvSpPr/>
          <p:nvPr/>
        </p:nvSpPr>
        <p:spPr>
          <a:xfrm>
            <a:off x="5894002" y="5281767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D0B5DC-0704-BB5A-20EE-E24D0EEE3B2C}"/>
              </a:ext>
            </a:extLst>
          </p:cNvPr>
          <p:cNvSpPr/>
          <p:nvPr/>
        </p:nvSpPr>
        <p:spPr>
          <a:xfrm>
            <a:off x="7292456" y="3497360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CD0AD6C-8B15-E4FB-5866-304F9287DBE5}"/>
              </a:ext>
            </a:extLst>
          </p:cNvPr>
          <p:cNvSpPr/>
          <p:nvPr/>
        </p:nvSpPr>
        <p:spPr>
          <a:xfrm>
            <a:off x="7305902" y="438429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0744E1-39FE-983C-34F2-54D0D8467341}"/>
              </a:ext>
            </a:extLst>
          </p:cNvPr>
          <p:cNvSpPr/>
          <p:nvPr/>
        </p:nvSpPr>
        <p:spPr>
          <a:xfrm>
            <a:off x="7305902" y="5281767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8313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Trellis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Goal: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∣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600" dirty="0"/>
              </a:p>
              <a:p>
                <a:r>
                  <a:rPr lang="en-US" sz="2600" dirty="0"/>
                  <a:t>Find the best path!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232" y="3058998"/>
            <a:ext cx="6706649" cy="3571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71938" y="2661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3011" y="5921375"/>
                <a:ext cx="52040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=1                     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=2                  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=3                  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11" y="5921375"/>
                <a:ext cx="52040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795D933-BFDD-1445-AF87-30E0315626EF}"/>
              </a:ext>
            </a:extLst>
          </p:cNvPr>
          <p:cNvGrpSpPr/>
          <p:nvPr/>
        </p:nvGrpSpPr>
        <p:grpSpPr>
          <a:xfrm>
            <a:off x="3090408" y="3619473"/>
            <a:ext cx="5531859" cy="799106"/>
            <a:chOff x="3090408" y="3619473"/>
            <a:chExt cx="5531859" cy="799106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090408" y="3619473"/>
              <a:ext cx="1226277" cy="73152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617057" y="3619474"/>
              <a:ext cx="1184744" cy="69573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175513" y="4410628"/>
              <a:ext cx="1049572" cy="795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521386" y="3628916"/>
              <a:ext cx="1100881" cy="67367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4236744" y="3335996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3" name="Oval 32"/>
          <p:cNvSpPr/>
          <p:nvPr/>
        </p:nvSpPr>
        <p:spPr>
          <a:xfrm>
            <a:off x="4236743" y="4236381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4" name="Oval 33"/>
          <p:cNvSpPr/>
          <p:nvPr/>
        </p:nvSpPr>
        <p:spPr>
          <a:xfrm>
            <a:off x="4236743" y="512040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5" name="Oval 34"/>
          <p:cNvSpPr/>
          <p:nvPr/>
        </p:nvSpPr>
        <p:spPr>
          <a:xfrm>
            <a:off x="5782788" y="3335996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6" name="Oval 35"/>
          <p:cNvSpPr/>
          <p:nvPr/>
        </p:nvSpPr>
        <p:spPr>
          <a:xfrm>
            <a:off x="5782787" y="4236381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7" name="Oval 36"/>
          <p:cNvSpPr/>
          <p:nvPr/>
        </p:nvSpPr>
        <p:spPr>
          <a:xfrm>
            <a:off x="5782787" y="512040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/>
          <p:cNvSpPr/>
          <p:nvPr/>
        </p:nvSpPr>
        <p:spPr>
          <a:xfrm>
            <a:off x="7184915" y="3335996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9" name="Oval 38"/>
          <p:cNvSpPr/>
          <p:nvPr/>
        </p:nvSpPr>
        <p:spPr>
          <a:xfrm>
            <a:off x="7184914" y="4236381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0" name="Oval 39"/>
          <p:cNvSpPr/>
          <p:nvPr/>
        </p:nvSpPr>
        <p:spPr>
          <a:xfrm>
            <a:off x="7184914" y="512040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Oval 40"/>
          <p:cNvSpPr/>
          <p:nvPr/>
        </p:nvSpPr>
        <p:spPr>
          <a:xfrm>
            <a:off x="8583368" y="3335996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2" name="Oval 41"/>
          <p:cNvSpPr/>
          <p:nvPr/>
        </p:nvSpPr>
        <p:spPr>
          <a:xfrm>
            <a:off x="8583367" y="4236381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3" name="Oval 42"/>
          <p:cNvSpPr/>
          <p:nvPr/>
        </p:nvSpPr>
        <p:spPr>
          <a:xfrm>
            <a:off x="8583367" y="512040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090408" y="4454523"/>
            <a:ext cx="5500911" cy="834439"/>
            <a:chOff x="1566407" y="4195842"/>
            <a:chExt cx="5500911" cy="834439"/>
          </a:xfrm>
        </p:grpSpPr>
        <p:cxnSp>
          <p:nvCxnSpPr>
            <p:cNvPr id="46" name="Straight Arrow Connector 45"/>
            <p:cNvCxnSpPr>
              <a:cxnSpLocks/>
            </p:cNvCxnSpPr>
            <p:nvPr/>
          </p:nvCxnSpPr>
          <p:spPr>
            <a:xfrm>
              <a:off x="1566407" y="4195842"/>
              <a:ext cx="1202032" cy="7544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3109048" y="4206791"/>
              <a:ext cx="1160773" cy="73507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4622222" y="4270489"/>
              <a:ext cx="1102339" cy="64499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045090" y="5028371"/>
              <a:ext cx="1022228" cy="191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339268" y="4252049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268" y="4252049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3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C45A-86EF-0517-7294-5C113239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C36B-663E-8640-5F97-639D2C6D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r>
              <a:rPr lang="en-US" dirty="0"/>
              <a:t> and midterms are designed in good faith. </a:t>
            </a:r>
            <a:r>
              <a:rPr lang="en-US" dirty="0" err="1"/>
              <a:t>Homeworks</a:t>
            </a:r>
            <a:r>
              <a:rPr lang="en-US" dirty="0"/>
              <a:t> are pretty comparable to similar NLP courses out their. We did realize that the midterm was too computational heavy with the actual example setup, which we will improve.</a:t>
            </a:r>
          </a:p>
          <a:p>
            <a:r>
              <a:rPr lang="en-US" dirty="0"/>
              <a:t>We hope to see more in-person participations in lectures, discussion sessions, and office hours.</a:t>
            </a:r>
          </a:p>
          <a:p>
            <a:r>
              <a:rPr lang="en-US" dirty="0"/>
              <a:t>This is the first time we operate under the 80/1 TA/student ratio. We encourage students replying to Piazza questions to help each other out, and get the </a:t>
            </a:r>
            <a:r>
              <a:rPr lang="en-US" b="1" dirty="0">
                <a:solidFill>
                  <a:srgbClr val="FF0000"/>
                </a:solidFill>
              </a:rPr>
              <a:t>bonus grade bump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8004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Recursively decompose a problem into smaller sub-problems</a:t>
                </a:r>
              </a:p>
              <a:p>
                <a:r>
                  <a:rPr lang="en-US" dirty="0"/>
                  <a:t>Similar to mathematical induction</a:t>
                </a:r>
              </a:p>
              <a:p>
                <a:pPr lvl="1"/>
                <a:r>
                  <a:rPr lang="en-US" dirty="0">
                    <a:solidFill>
                      <a:srgbClr val="3C58AD"/>
                    </a:solidFill>
                  </a:rPr>
                  <a:t>Base step</a:t>
                </a:r>
                <a:r>
                  <a:rPr lang="en-US" dirty="0"/>
                  <a:t>: initial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3C58AD"/>
                    </a:solidFill>
                  </a:rPr>
                  <a:t>Inductive step</a:t>
                </a:r>
                <a:r>
                  <a:rPr lang="en-US" dirty="0"/>
                  <a:t>: assume we know the values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let’s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34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>
                    <a:solidFill>
                      <a:srgbClr val="3C58AD"/>
                    </a:solidFill>
                  </a:rPr>
                  <a:t>Inductive step</a:t>
                </a:r>
                <a:r>
                  <a:rPr lang="en-US" sz="2800" dirty="0"/>
                  <a:t>: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𝑖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𝑘</m:t>
                    </m:r>
                    <m:r>
                      <a:rPr lang="en-US" sz="2800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600" i="1" dirty="0">
                    <a:latin typeface="Cambria Math" charset="0"/>
                  </a:rPr>
                  <a:t> to </a:t>
                </a:r>
                <a:r>
                  <a:rPr lang="en-US" sz="2600" i="1" dirty="0" err="1">
                    <a:latin typeface="Cambria Math" charset="0"/>
                  </a:rPr>
                  <a:t>i</a:t>
                </a:r>
                <a:r>
                  <a:rPr lang="en-US" sz="2600" i="1" dirty="0">
                    <a:latin typeface="Cambria Math" charset="0"/>
                  </a:rPr>
                  <a:t> = k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charset="0"/>
                  </a:rPr>
                  <a:t> : tag sequence with length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b="1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charset="0"/>
                              </a:rPr>
                              <m:t>𝒌</m:t>
                            </m:r>
                          </m:sup>
                        </m:sSup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latin typeface="Cambria Math" charset="0"/>
                          </a:rPr>
                          <m:t>𝑚𝑎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𝑞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charset="0"/>
                                      </a:rPr>
                                      <m:t>𝒌</m:t>
                                    </m:r>
                                    <m:r>
                                      <a:rPr lang="en-US" sz="2400" b="1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>
                                        <a:latin typeface="Cambria Math" charset="0"/>
                                      </a:rPr>
                                      <m:t>𝟏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225" b="11206"/>
          <a:stretch/>
        </p:blipFill>
        <p:spPr>
          <a:xfrm>
            <a:off x="2640571" y="3594678"/>
            <a:ext cx="6624443" cy="31709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55128" y="271279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60962" y="6452467"/>
                <a:ext cx="52040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=1                     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=2                  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=3                  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962" y="6452467"/>
                <a:ext cx="5204052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244695" y="386708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3" name="Oval 32"/>
          <p:cNvSpPr/>
          <p:nvPr/>
        </p:nvSpPr>
        <p:spPr>
          <a:xfrm>
            <a:off x="4244694" y="476747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4" name="Oval 33"/>
          <p:cNvSpPr/>
          <p:nvPr/>
        </p:nvSpPr>
        <p:spPr>
          <a:xfrm>
            <a:off x="4244694" y="565149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5" name="Oval 34"/>
          <p:cNvSpPr/>
          <p:nvPr/>
        </p:nvSpPr>
        <p:spPr>
          <a:xfrm>
            <a:off x="5766886" y="3875039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6" name="Oval 35"/>
          <p:cNvSpPr/>
          <p:nvPr/>
        </p:nvSpPr>
        <p:spPr>
          <a:xfrm>
            <a:off x="5766885" y="4775424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7" name="Oval 36"/>
          <p:cNvSpPr/>
          <p:nvPr/>
        </p:nvSpPr>
        <p:spPr>
          <a:xfrm>
            <a:off x="5766885" y="5659446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/>
          <p:cNvSpPr/>
          <p:nvPr/>
        </p:nvSpPr>
        <p:spPr>
          <a:xfrm>
            <a:off x="7192866" y="386708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9" name="Oval 38"/>
          <p:cNvSpPr/>
          <p:nvPr/>
        </p:nvSpPr>
        <p:spPr>
          <a:xfrm>
            <a:off x="7192865" y="476747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0" name="Oval 39"/>
          <p:cNvSpPr/>
          <p:nvPr/>
        </p:nvSpPr>
        <p:spPr>
          <a:xfrm>
            <a:off x="7192865" y="565149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Oval 40"/>
          <p:cNvSpPr/>
          <p:nvPr/>
        </p:nvSpPr>
        <p:spPr>
          <a:xfrm>
            <a:off x="8591319" y="386708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2" name="Oval 41"/>
          <p:cNvSpPr/>
          <p:nvPr/>
        </p:nvSpPr>
        <p:spPr>
          <a:xfrm>
            <a:off x="8591318" y="476747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3" name="Oval 42"/>
          <p:cNvSpPr/>
          <p:nvPr/>
        </p:nvSpPr>
        <p:spPr>
          <a:xfrm>
            <a:off x="8591318" y="565149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47219" y="4783141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19" y="4783141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1063408" y="3587129"/>
            <a:ext cx="157318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tag sequences until step k</a:t>
            </a:r>
          </a:p>
        </p:txBody>
      </p:sp>
      <p:cxnSp>
        <p:nvCxnSpPr>
          <p:cNvPr id="44" name="Straight Arrow Connector 43"/>
          <p:cNvCxnSpPr>
            <a:cxnSpLocks/>
            <a:stCxn id="31" idx="0"/>
          </p:cNvCxnSpPr>
          <p:nvPr/>
        </p:nvCxnSpPr>
        <p:spPr>
          <a:xfrm flipV="1">
            <a:off x="1850002" y="3270871"/>
            <a:ext cx="232013" cy="316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22477" y="3412969"/>
            <a:ext cx="97225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tag @ </a:t>
            </a:r>
            <a:r>
              <a:rPr lang="en-US" dirty="0" err="1"/>
              <a:t>i</a:t>
            </a:r>
            <a:r>
              <a:rPr lang="en-US" dirty="0"/>
              <a:t>=k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6238241" y="3124304"/>
            <a:ext cx="345603" cy="2487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1812897" y="-10495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884386" y="3414415"/>
            <a:ext cx="1598947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tag sequences until step k-1</a:t>
            </a:r>
          </a:p>
        </p:txBody>
      </p:sp>
      <p:cxnSp>
        <p:nvCxnSpPr>
          <p:cNvPr id="55" name="Straight Arrow Connector 54"/>
          <p:cNvCxnSpPr>
            <a:cxnSpLocks/>
            <a:stCxn id="53" idx="0"/>
          </p:cNvCxnSpPr>
          <p:nvPr/>
        </p:nvCxnSpPr>
        <p:spPr>
          <a:xfrm flipV="1">
            <a:off x="4683860" y="3124305"/>
            <a:ext cx="497740" cy="2901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7589081" y="4046595"/>
            <a:ext cx="1018140" cy="3219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573178" y="4149078"/>
            <a:ext cx="1069520" cy="6803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531663" y="4186347"/>
            <a:ext cx="1157165" cy="14722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616937" y="5831003"/>
            <a:ext cx="998235" cy="2905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525501" y="4218152"/>
            <a:ext cx="1145366" cy="14779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567209" y="5066635"/>
            <a:ext cx="1087756" cy="6851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559259" y="4141127"/>
            <a:ext cx="1024109" cy="680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616937" y="4943503"/>
            <a:ext cx="858541" cy="1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7579341" y="5095527"/>
            <a:ext cx="968221" cy="632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46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5" grpId="0" animBg="1"/>
      <p:bldP spid="5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/>
          <p:cNvSpPr/>
          <p:nvPr/>
        </p:nvSpPr>
        <p:spPr>
          <a:xfrm>
            <a:off x="3123108" y="3181220"/>
            <a:ext cx="3037853" cy="4994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1049269" y="2312602"/>
            <a:ext cx="3169173" cy="6156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Viterbi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898" b="28030"/>
          <a:stretch/>
        </p:blipFill>
        <p:spPr>
          <a:xfrm>
            <a:off x="2640571" y="3681442"/>
            <a:ext cx="6512319" cy="25700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79889" y="27527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60962" y="6234433"/>
                <a:ext cx="555876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−1                  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962" y="6234433"/>
                <a:ext cx="5558766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244695" y="3953852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3" name="Oval 32"/>
          <p:cNvSpPr/>
          <p:nvPr/>
        </p:nvSpPr>
        <p:spPr>
          <a:xfrm>
            <a:off x="4244694" y="4854237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4" name="Oval 33"/>
          <p:cNvSpPr/>
          <p:nvPr/>
        </p:nvSpPr>
        <p:spPr>
          <a:xfrm>
            <a:off x="4244694" y="5738259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5" name="Oval 34"/>
          <p:cNvSpPr/>
          <p:nvPr/>
        </p:nvSpPr>
        <p:spPr>
          <a:xfrm>
            <a:off x="5766886" y="396180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6" name="Oval 35"/>
          <p:cNvSpPr/>
          <p:nvPr/>
        </p:nvSpPr>
        <p:spPr>
          <a:xfrm>
            <a:off x="5766885" y="486218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7" name="Oval 36"/>
          <p:cNvSpPr/>
          <p:nvPr/>
        </p:nvSpPr>
        <p:spPr>
          <a:xfrm>
            <a:off x="5766885" y="5746210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/>
          <p:cNvSpPr/>
          <p:nvPr/>
        </p:nvSpPr>
        <p:spPr>
          <a:xfrm>
            <a:off x="7192866" y="3953852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9" name="Oval 38"/>
          <p:cNvSpPr/>
          <p:nvPr/>
        </p:nvSpPr>
        <p:spPr>
          <a:xfrm>
            <a:off x="7192865" y="4854237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0" name="Oval 39"/>
          <p:cNvSpPr/>
          <p:nvPr/>
        </p:nvSpPr>
        <p:spPr>
          <a:xfrm>
            <a:off x="7192865" y="5738259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Oval 40"/>
          <p:cNvSpPr/>
          <p:nvPr/>
        </p:nvSpPr>
        <p:spPr>
          <a:xfrm>
            <a:off x="8591319" y="3953852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2" name="Oval 41"/>
          <p:cNvSpPr/>
          <p:nvPr/>
        </p:nvSpPr>
        <p:spPr>
          <a:xfrm>
            <a:off x="8591318" y="4854237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3" name="Oval 42"/>
          <p:cNvSpPr/>
          <p:nvPr/>
        </p:nvSpPr>
        <p:spPr>
          <a:xfrm>
            <a:off x="8591318" y="5738259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47219" y="4869905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19" y="4869905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-1812897" y="-10495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589081" y="4147873"/>
            <a:ext cx="1018140" cy="3219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573178" y="4235842"/>
            <a:ext cx="1069520" cy="6803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531663" y="4273111"/>
            <a:ext cx="1157165" cy="14722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616937" y="5917767"/>
            <a:ext cx="998235" cy="2905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525501" y="4304916"/>
            <a:ext cx="1145366" cy="14779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567209" y="5153399"/>
            <a:ext cx="1087756" cy="6851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559259" y="4227891"/>
            <a:ext cx="1024109" cy="680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616937" y="5030267"/>
            <a:ext cx="858541" cy="1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7579341" y="5182291"/>
            <a:ext cx="968221" cy="632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8991051" y="3557908"/>
            <a:ext cx="771884" cy="1406422"/>
          </a:xfrm>
          <a:custGeom>
            <a:avLst/>
            <a:gdLst>
              <a:gd name="connsiteX0" fmla="*/ 189382 w 667440"/>
              <a:gd name="connsiteY0" fmla="*/ 0 h 1318867"/>
              <a:gd name="connsiteX1" fmla="*/ 666460 w 667440"/>
              <a:gd name="connsiteY1" fmla="*/ 644056 h 1318867"/>
              <a:gd name="connsiteX2" fmla="*/ 78064 w 667440"/>
              <a:gd name="connsiteY2" fmla="*/ 1240404 h 1318867"/>
              <a:gd name="connsiteX3" fmla="*/ 6502 w 667440"/>
              <a:gd name="connsiteY3" fmla="*/ 1311966 h 131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440" h="1318867">
                <a:moveTo>
                  <a:pt x="189382" y="0"/>
                </a:moveTo>
                <a:cubicBezTo>
                  <a:pt x="437197" y="218661"/>
                  <a:pt x="685013" y="437322"/>
                  <a:pt x="666460" y="644056"/>
                </a:cubicBezTo>
                <a:cubicBezTo>
                  <a:pt x="647907" y="850790"/>
                  <a:pt x="188057" y="1129086"/>
                  <a:pt x="78064" y="1240404"/>
                </a:cubicBezTo>
                <a:cubicBezTo>
                  <a:pt x="-31929" y="1351722"/>
                  <a:pt x="6502" y="1311966"/>
                  <a:pt x="6502" y="131196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860257" y="3523874"/>
            <a:ext cx="1224031" cy="928636"/>
          </a:xfrm>
          <a:custGeom>
            <a:avLst/>
            <a:gdLst>
              <a:gd name="connsiteX0" fmla="*/ 262464 w 4277079"/>
              <a:gd name="connsiteY0" fmla="*/ 0 h 834887"/>
              <a:gd name="connsiteX1" fmla="*/ 397636 w 4277079"/>
              <a:gd name="connsiteY1" fmla="*/ 238539 h 834887"/>
              <a:gd name="connsiteX2" fmla="*/ 4039334 w 4277079"/>
              <a:gd name="connsiteY2" fmla="*/ 206734 h 834887"/>
              <a:gd name="connsiteX3" fmla="*/ 3935967 w 4277079"/>
              <a:gd name="connsiteY3" fmla="*/ 834887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7079" h="834887">
                <a:moveTo>
                  <a:pt x="262464" y="0"/>
                </a:moveTo>
                <a:cubicBezTo>
                  <a:pt x="15311" y="102041"/>
                  <a:pt x="-231842" y="204083"/>
                  <a:pt x="397636" y="238539"/>
                </a:cubicBezTo>
                <a:cubicBezTo>
                  <a:pt x="1027114" y="272995"/>
                  <a:pt x="3449612" y="107343"/>
                  <a:pt x="4039334" y="206734"/>
                </a:cubicBezTo>
                <a:cubicBezTo>
                  <a:pt x="4629056" y="306125"/>
                  <a:pt x="3935967" y="834887"/>
                  <a:pt x="3935967" y="83488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363844" y="3528681"/>
            <a:ext cx="654653" cy="363279"/>
          </a:xfrm>
          <a:custGeom>
            <a:avLst/>
            <a:gdLst>
              <a:gd name="connsiteX0" fmla="*/ 0 w 654653"/>
              <a:gd name="connsiteY0" fmla="*/ 363279 h 363279"/>
              <a:gd name="connsiteX1" fmla="*/ 469127 w 654653"/>
              <a:gd name="connsiteY1" fmla="*/ 283766 h 363279"/>
              <a:gd name="connsiteX2" fmla="*/ 644056 w 654653"/>
              <a:gd name="connsiteY2" fmla="*/ 29324 h 363279"/>
              <a:gd name="connsiteX3" fmla="*/ 636105 w 654653"/>
              <a:gd name="connsiteY3" fmla="*/ 5470 h 36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653" h="363279">
                <a:moveTo>
                  <a:pt x="0" y="363279"/>
                </a:moveTo>
                <a:cubicBezTo>
                  <a:pt x="180892" y="351352"/>
                  <a:pt x="361784" y="339425"/>
                  <a:pt x="469127" y="283766"/>
                </a:cubicBezTo>
                <a:cubicBezTo>
                  <a:pt x="576470" y="228107"/>
                  <a:pt x="616226" y="75707"/>
                  <a:pt x="644056" y="29324"/>
                </a:cubicBezTo>
                <a:cubicBezTo>
                  <a:pt x="671886" y="-17059"/>
                  <a:pt x="636105" y="5470"/>
                  <a:pt x="636105" y="5470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292982" y="1474084"/>
            <a:ext cx="6017209" cy="1156821"/>
            <a:chOff x="2768982" y="1474084"/>
            <a:chExt cx="6017209" cy="1156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091171" y="1474084"/>
                  <a:ext cx="1695020" cy="27699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/>
                    <a:t> Let’s call 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171" y="1474084"/>
                  <a:ext cx="1695020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643" t="-25532" r="-2143" b="-46809"/>
                  </a:stretch>
                </a:blip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>
              <a:cxnSpLocks/>
              <a:stCxn id="45" idx="1"/>
            </p:cNvCxnSpPr>
            <p:nvPr/>
          </p:nvCxnSpPr>
          <p:spPr>
            <a:xfrm flipH="1">
              <a:off x="2768982" y="1612584"/>
              <a:ext cx="4322189" cy="1018321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/>
          <p:cNvCxnSpPr>
            <a:cxnSpLocks/>
            <a:endCxn id="72" idx="3"/>
          </p:cNvCxnSpPr>
          <p:nvPr/>
        </p:nvCxnSpPr>
        <p:spPr>
          <a:xfrm flipH="1">
            <a:off x="6160961" y="2203892"/>
            <a:ext cx="2446260" cy="122707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83864" y="2039918"/>
                <a:ext cx="1695020" cy="2769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This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′)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864" y="2039918"/>
                <a:ext cx="1695020" cy="276999"/>
              </a:xfrm>
              <a:prstGeom prst="rect">
                <a:avLst/>
              </a:prstGeom>
              <a:blipFill>
                <a:blip r:embed="rId7"/>
                <a:stretch>
                  <a:fillRect l="-5185" t="-21739" b="-43478"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 flipV="1">
            <a:off x="3039110" y="4225973"/>
            <a:ext cx="1226277" cy="7315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6" idx="1"/>
          </p:cNvCxnSpPr>
          <p:nvPr/>
        </p:nvCxnSpPr>
        <p:spPr>
          <a:xfrm>
            <a:off x="4625009" y="4218272"/>
            <a:ext cx="1197573" cy="6964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8" idx="3"/>
          </p:cNvCxnSpPr>
          <p:nvPr/>
        </p:nvCxnSpPr>
        <p:spPr>
          <a:xfrm flipV="1">
            <a:off x="6076060" y="4260291"/>
            <a:ext cx="1172502" cy="6719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33" idx="2"/>
          </p:cNvCxnSpPr>
          <p:nvPr/>
        </p:nvCxnSpPr>
        <p:spPr>
          <a:xfrm>
            <a:off x="3102818" y="5030268"/>
            <a:ext cx="1141877" cy="347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47554" y="5008164"/>
            <a:ext cx="1141877" cy="347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9" idx="2"/>
          </p:cNvCxnSpPr>
          <p:nvPr/>
        </p:nvCxnSpPr>
        <p:spPr>
          <a:xfrm flipV="1">
            <a:off x="6160961" y="5033745"/>
            <a:ext cx="1031904" cy="498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114090" y="4297146"/>
            <a:ext cx="1178892" cy="65996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7" idx="1"/>
          </p:cNvCxnSpPr>
          <p:nvPr/>
        </p:nvCxnSpPr>
        <p:spPr>
          <a:xfrm>
            <a:off x="4556959" y="4248004"/>
            <a:ext cx="1265623" cy="155078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190261" y="5925718"/>
            <a:ext cx="986907" cy="2546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42" idx="1"/>
          </p:cNvCxnSpPr>
          <p:nvPr/>
        </p:nvCxnSpPr>
        <p:spPr>
          <a:xfrm>
            <a:off x="7559258" y="4250235"/>
            <a:ext cx="1087756" cy="6565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7600101" y="5013841"/>
            <a:ext cx="1031904" cy="498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7579341" y="5139892"/>
            <a:ext cx="1046913" cy="64695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/>
          <p:cNvSpPr/>
          <p:nvPr/>
        </p:nvSpPr>
        <p:spPr>
          <a:xfrm>
            <a:off x="2046191" y="3804248"/>
            <a:ext cx="5570745" cy="2530284"/>
          </a:xfrm>
          <a:custGeom>
            <a:avLst/>
            <a:gdLst>
              <a:gd name="connsiteX0" fmla="*/ 4040736 w 5570744"/>
              <a:gd name="connsiteY0" fmla="*/ 2633581 h 2822130"/>
              <a:gd name="connsiteX1" fmla="*/ 5567387 w 5570744"/>
              <a:gd name="connsiteY1" fmla="*/ 327703 h 2822130"/>
              <a:gd name="connsiteX2" fmla="*/ 4350837 w 5570744"/>
              <a:gd name="connsiteY2" fmla="*/ 73261 h 2822130"/>
              <a:gd name="connsiteX3" fmla="*/ 1265731 w 5570744"/>
              <a:gd name="connsiteY3" fmla="*/ 136872 h 2822130"/>
              <a:gd name="connsiteX4" fmla="*/ 1474 w 5570744"/>
              <a:gd name="connsiteY4" fmla="*/ 1528350 h 2822130"/>
              <a:gd name="connsiteX5" fmla="*/ 1472465 w 5570744"/>
              <a:gd name="connsiteY5" fmla="*/ 2562019 h 2822130"/>
              <a:gd name="connsiteX6" fmla="*/ 4040736 w 5570744"/>
              <a:gd name="connsiteY6" fmla="*/ 2633581 h 282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0744" h="2822130">
                <a:moveTo>
                  <a:pt x="4040736" y="2633581"/>
                </a:moveTo>
                <a:cubicBezTo>
                  <a:pt x="4723223" y="2261195"/>
                  <a:pt x="5515704" y="754423"/>
                  <a:pt x="5567387" y="327703"/>
                </a:cubicBezTo>
                <a:cubicBezTo>
                  <a:pt x="5619070" y="-99017"/>
                  <a:pt x="5067780" y="105066"/>
                  <a:pt x="4350837" y="73261"/>
                </a:cubicBezTo>
                <a:cubicBezTo>
                  <a:pt x="3633894" y="41456"/>
                  <a:pt x="1990625" y="-105643"/>
                  <a:pt x="1265731" y="136872"/>
                </a:cubicBezTo>
                <a:cubicBezTo>
                  <a:pt x="540837" y="379387"/>
                  <a:pt x="-32982" y="1124159"/>
                  <a:pt x="1474" y="1528350"/>
                </a:cubicBezTo>
                <a:cubicBezTo>
                  <a:pt x="35930" y="1932541"/>
                  <a:pt x="797929" y="2381790"/>
                  <a:pt x="1472465" y="2562019"/>
                </a:cubicBezTo>
                <a:cubicBezTo>
                  <a:pt x="2147001" y="2742248"/>
                  <a:pt x="3358249" y="3005967"/>
                  <a:pt x="4040736" y="2633581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CBEC9DC8-6211-D743-B5F5-2D654F445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sz="2800" dirty="0">
                    <a:solidFill>
                      <a:srgbClr val="3C58AD"/>
                    </a:solidFill>
                  </a:rPr>
                  <a:t>Inductive step</a:t>
                </a:r>
                <a:r>
                  <a:rPr lang="en-US" sz="2800" dirty="0"/>
                  <a:t>: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𝑖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𝑘</m:t>
                    </m:r>
                    <m:r>
                      <a:rPr lang="en-US" sz="2800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600" i="1" dirty="0">
                    <a:latin typeface="Cambria Math" charset="0"/>
                  </a:rPr>
                  <a:t> to </a:t>
                </a:r>
                <a:r>
                  <a:rPr lang="en-US" sz="2600" i="1" dirty="0" err="1">
                    <a:latin typeface="Cambria Math" charset="0"/>
                  </a:rPr>
                  <a:t>i</a:t>
                </a:r>
                <a:r>
                  <a:rPr lang="en-US" sz="2600" i="1" dirty="0">
                    <a:latin typeface="Cambria Math" charset="0"/>
                  </a:rPr>
                  <a:t> = k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𝒌</m:t>
                                </m:r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𝟏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1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charset="0"/>
                              </a:rPr>
                              <m:t>𝒌</m:t>
                            </m:r>
                          </m:sup>
                        </m:sSup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sz="240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>
                            <a:latin typeface="Cambria Math" charset="0"/>
                          </a:rPr>
                          <m:t>=</m:t>
                        </m:r>
                        <m:r>
                          <a:rPr lang="en-US" sz="2000" i="1">
                            <a:latin typeface="Cambria Math" charset="0"/>
                          </a:rPr>
                          <m:t>𝑚𝑎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𝒌</m:t>
                                </m:r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000" b="1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𝑃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b="1" i="1"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000" b="1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</m:t>
                        </m:r>
                        <m:r>
                          <a:rPr lang="en-US" sz="2000" i="1">
                            <a:latin typeface="Cambria Math" charset="0"/>
                          </a:rPr>
                          <m:t>𝑞</m:t>
                        </m:r>
                        <m:r>
                          <a:rPr lang="en-US" sz="2000" i="1">
                            <a:latin typeface="Cambria Math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1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1" i="1">
                                <a:latin typeface="Cambria Math" charset="0"/>
                              </a:rPr>
                              <m:t>𝒌</m:t>
                            </m:r>
                          </m:sup>
                        </m:sSup>
                        <m:r>
                          <a:rPr lang="en-US" sz="2000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i="1" dirty="0">
                    <a:latin typeface="Cambria Math" charset="0"/>
                  </a:rPr>
                  <a:t> </a:t>
                </a:r>
                <a:br>
                  <a:rPr lang="en-US" sz="200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800" i="1">
                            <a:latin typeface="Cambria Math" charset="0"/>
                          </a:rPr>
                          <m:t>=</m:t>
                        </m:r>
                        <m:r>
                          <a:rPr lang="en-US" sz="1800" i="1">
                            <a:latin typeface="Cambria Math" charset="0"/>
                          </a:rPr>
                          <m:t>𝑚𝑎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sz="1800" i="1">
                            <a:latin typeface="Cambria Math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𝒌</m:t>
                                </m:r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1800" b="1" i="1">
                            <a:latin typeface="Cambria Math" charset="0"/>
                          </a:rPr>
                          <m:t> </m:t>
                        </m:r>
                        <m:r>
                          <a:rPr lang="en-US" sz="1800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18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800" b="1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1800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b="1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𝒌</m:t>
                                </m:r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800" b="1" i="1">
                                    <a:latin typeface="Cambria Math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1800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sepChr m:val="∣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CBEC9DC8-6211-D743-B5F5-2D654F445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8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BF14CB08-DF05-E545-B6B1-530DB56966AB}"/>
              </a:ext>
            </a:extLst>
          </p:cNvPr>
          <p:cNvSpPr/>
          <p:nvPr/>
        </p:nvSpPr>
        <p:spPr>
          <a:xfrm>
            <a:off x="838200" y="2860042"/>
            <a:ext cx="9644743" cy="403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67D57D-C0E5-7C45-BC13-F93AB6109661}"/>
              </a:ext>
            </a:extLst>
          </p:cNvPr>
          <p:cNvSpPr/>
          <p:nvPr/>
        </p:nvSpPr>
        <p:spPr>
          <a:xfrm>
            <a:off x="990600" y="3269949"/>
            <a:ext cx="9644743" cy="456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4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1" grpId="0" animBg="1"/>
      <p:bldP spid="13" grpId="0" animBg="1"/>
      <p:bldP spid="14" grpId="0" animBg="1"/>
      <p:bldP spid="23" grpId="0" animBg="1"/>
      <p:bldP spid="48" grpId="0" animBg="1"/>
      <p:bldP spid="73" grpId="0" animBg="1"/>
      <p:bldP spid="56" grpId="0" animBg="1"/>
      <p:bldP spid="5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>
                    <a:solidFill>
                      <a:srgbClr val="3C58AD"/>
                    </a:solidFill>
                  </a:rPr>
                  <a:t>Inductive step</a:t>
                </a:r>
                <a:r>
                  <a:rPr lang="en-US" sz="2800" dirty="0"/>
                  <a:t>: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𝑖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𝑘</m:t>
                    </m:r>
                    <m:r>
                      <a:rPr lang="en-US" sz="2800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600" i="1" dirty="0">
                    <a:latin typeface="Cambria Math" charset="0"/>
                  </a:rPr>
                  <a:t> to </a:t>
                </a:r>
                <a:r>
                  <a:rPr lang="en-US" sz="2600" i="1" dirty="0" err="1">
                    <a:latin typeface="Cambria Math" charset="0"/>
                  </a:rPr>
                  <a:t>i</a:t>
                </a:r>
                <a:r>
                  <a:rPr lang="en-US" sz="2600" i="1" dirty="0">
                    <a:latin typeface="Cambria Math" charset="0"/>
                  </a:rPr>
                  <a:t> = k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m:rPr>
                        <m:nor/>
                      </m:rPr>
                      <a:rPr lang="en-US" sz="2000" dirty="0"/>
                      <m:t>=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i="1" dirty="0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2000" i="1" dirty="0">
                                <a:latin typeface="Cambria Math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0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000" i="1" dirty="0">
                        <a:latin typeface="Cambria Math" charset="0"/>
                      </a:rPr>
                      <m:t>𝑃</m:t>
                    </m:r>
                    <m:r>
                      <a:rPr lang="en-US" sz="2000" i="1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</a:rPr>
                          <m:t>=</m:t>
                        </m:r>
                        <m:r>
                          <a:rPr lang="en-US" sz="20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000" i="1" dirty="0">
                            <a:latin typeface="Cambria Math" charset="0"/>
                          </a:rPr>
                          <m:t>∣</m:t>
                        </m:r>
                        <m:r>
                          <a:rPr lang="en-US" sz="2000" i="1" dirty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</a:rPr>
                          <m:t>𝑘</m:t>
                        </m:r>
                        <m:r>
                          <a:rPr lang="en-US" sz="2000" i="1" dirty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000" i="1" dirty="0">
                        <a:latin typeface="Cambria Math" charset="0"/>
                      </a:rPr>
                      <m:t>=</m:t>
                    </m:r>
                    <m:r>
                      <a:rPr lang="en-US" sz="2000" i="1" dirty="0">
                        <a:latin typeface="Cambria Math" charset="0"/>
                      </a:rPr>
                      <m:t>𝑞</m:t>
                    </m:r>
                    <m:r>
                      <a:rPr lang="en-US" sz="2000" i="1" dirty="0">
                        <a:latin typeface="Cambria Math" charset="0"/>
                      </a:rPr>
                      <m:t>′)</m:t>
                    </m:r>
                    <m:r>
                      <a:rPr lang="en-US" sz="2000" i="1" dirty="0">
                        <a:latin typeface="Cambria Math" charset="0"/>
                      </a:rPr>
                      <m:t>𝑃</m:t>
                    </m:r>
                    <m:r>
                      <a:rPr lang="en-US" sz="2000" i="1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</a:rPr>
                          <m:t>∣</m:t>
                        </m:r>
                        <m:r>
                          <a:rPr lang="en-US" sz="2000" i="1" dirty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000" i="1" dirty="0">
                        <a:latin typeface="Cambria Math" charset="0"/>
                      </a:rPr>
                      <m:t>=</m:t>
                    </m:r>
                    <m:r>
                      <a:rPr lang="en-US" sz="2000" i="1" dirty="0">
                        <a:latin typeface="Cambria Math" charset="0"/>
                      </a:rPr>
                      <m:t>𝑞</m:t>
                    </m:r>
                    <m:r>
                      <a:rPr lang="en-US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24728"/>
          <a:stretch/>
        </p:blipFill>
        <p:spPr>
          <a:xfrm>
            <a:off x="2640572" y="3488938"/>
            <a:ext cx="6706648" cy="2688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60962" y="6041929"/>
                <a:ext cx="555876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−1                  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962" y="6041929"/>
                <a:ext cx="55587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244695" y="376134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3" name="Oval 32"/>
          <p:cNvSpPr/>
          <p:nvPr/>
        </p:nvSpPr>
        <p:spPr>
          <a:xfrm>
            <a:off x="4244694" y="466173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4" name="Oval 33"/>
          <p:cNvSpPr/>
          <p:nvPr/>
        </p:nvSpPr>
        <p:spPr>
          <a:xfrm>
            <a:off x="4244694" y="554575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5" name="Oval 34"/>
          <p:cNvSpPr/>
          <p:nvPr/>
        </p:nvSpPr>
        <p:spPr>
          <a:xfrm>
            <a:off x="5766886" y="3769299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6" name="Oval 35"/>
          <p:cNvSpPr/>
          <p:nvPr/>
        </p:nvSpPr>
        <p:spPr>
          <a:xfrm>
            <a:off x="5766885" y="4669684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7" name="Oval 36"/>
          <p:cNvSpPr/>
          <p:nvPr/>
        </p:nvSpPr>
        <p:spPr>
          <a:xfrm>
            <a:off x="5766885" y="5553706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/>
          <p:cNvSpPr/>
          <p:nvPr/>
        </p:nvSpPr>
        <p:spPr>
          <a:xfrm>
            <a:off x="7192866" y="376134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9" name="Oval 38"/>
          <p:cNvSpPr/>
          <p:nvPr/>
        </p:nvSpPr>
        <p:spPr>
          <a:xfrm>
            <a:off x="7192865" y="466173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0" name="Oval 39"/>
          <p:cNvSpPr/>
          <p:nvPr/>
        </p:nvSpPr>
        <p:spPr>
          <a:xfrm>
            <a:off x="7192865" y="554575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Oval 40"/>
          <p:cNvSpPr/>
          <p:nvPr/>
        </p:nvSpPr>
        <p:spPr>
          <a:xfrm>
            <a:off x="8591319" y="376134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2" name="Oval 41"/>
          <p:cNvSpPr/>
          <p:nvPr/>
        </p:nvSpPr>
        <p:spPr>
          <a:xfrm>
            <a:off x="8591318" y="466173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3" name="Oval 42"/>
          <p:cNvSpPr/>
          <p:nvPr/>
        </p:nvSpPr>
        <p:spPr>
          <a:xfrm>
            <a:off x="8591318" y="554575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47219" y="4677401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19" y="4677401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-1812897" y="-10495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589081" y="3940855"/>
            <a:ext cx="1018140" cy="3219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573178" y="4043338"/>
            <a:ext cx="1069520" cy="6803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531663" y="4080607"/>
            <a:ext cx="1157165" cy="14722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616937" y="5725263"/>
            <a:ext cx="998235" cy="2905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525501" y="4112412"/>
            <a:ext cx="1145366" cy="14779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567209" y="4960895"/>
            <a:ext cx="1087756" cy="6851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559259" y="4035387"/>
            <a:ext cx="1024109" cy="680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616937" y="4837763"/>
            <a:ext cx="858541" cy="1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7579341" y="4989787"/>
            <a:ext cx="968221" cy="632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9203512">
            <a:off x="7899970" y="1851155"/>
            <a:ext cx="2137122" cy="2524938"/>
          </a:xfrm>
          <a:custGeom>
            <a:avLst/>
            <a:gdLst>
              <a:gd name="connsiteX0" fmla="*/ 189382 w 667440"/>
              <a:gd name="connsiteY0" fmla="*/ 0 h 1318867"/>
              <a:gd name="connsiteX1" fmla="*/ 666460 w 667440"/>
              <a:gd name="connsiteY1" fmla="*/ 644056 h 1318867"/>
              <a:gd name="connsiteX2" fmla="*/ 78064 w 667440"/>
              <a:gd name="connsiteY2" fmla="*/ 1240404 h 1318867"/>
              <a:gd name="connsiteX3" fmla="*/ 6502 w 667440"/>
              <a:gd name="connsiteY3" fmla="*/ 1311966 h 131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440" h="1318867">
                <a:moveTo>
                  <a:pt x="189382" y="0"/>
                </a:moveTo>
                <a:cubicBezTo>
                  <a:pt x="437197" y="218661"/>
                  <a:pt x="685013" y="437322"/>
                  <a:pt x="666460" y="644056"/>
                </a:cubicBezTo>
                <a:cubicBezTo>
                  <a:pt x="647907" y="850790"/>
                  <a:pt x="188057" y="1129086"/>
                  <a:pt x="78064" y="1240404"/>
                </a:cubicBezTo>
                <a:cubicBezTo>
                  <a:pt x="-31929" y="1351722"/>
                  <a:pt x="6502" y="1311966"/>
                  <a:pt x="6502" y="131196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55061" y="2676258"/>
            <a:ext cx="3738817" cy="1520176"/>
          </a:xfrm>
          <a:custGeom>
            <a:avLst/>
            <a:gdLst>
              <a:gd name="connsiteX0" fmla="*/ 262464 w 4277079"/>
              <a:gd name="connsiteY0" fmla="*/ 0 h 834887"/>
              <a:gd name="connsiteX1" fmla="*/ 397636 w 4277079"/>
              <a:gd name="connsiteY1" fmla="*/ 238539 h 834887"/>
              <a:gd name="connsiteX2" fmla="*/ 4039334 w 4277079"/>
              <a:gd name="connsiteY2" fmla="*/ 206734 h 834887"/>
              <a:gd name="connsiteX3" fmla="*/ 3935967 w 4277079"/>
              <a:gd name="connsiteY3" fmla="*/ 834887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7079" h="834887">
                <a:moveTo>
                  <a:pt x="262464" y="0"/>
                </a:moveTo>
                <a:cubicBezTo>
                  <a:pt x="15311" y="102041"/>
                  <a:pt x="-231842" y="204083"/>
                  <a:pt x="397636" y="238539"/>
                </a:cubicBezTo>
                <a:cubicBezTo>
                  <a:pt x="1027114" y="272995"/>
                  <a:pt x="3449612" y="107343"/>
                  <a:pt x="4039334" y="206734"/>
                </a:cubicBezTo>
                <a:cubicBezTo>
                  <a:pt x="4629056" y="306125"/>
                  <a:pt x="3935967" y="834887"/>
                  <a:pt x="3935967" y="83488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080031" y="3444527"/>
            <a:ext cx="5570744" cy="2822130"/>
          </a:xfrm>
          <a:custGeom>
            <a:avLst/>
            <a:gdLst>
              <a:gd name="connsiteX0" fmla="*/ 4040736 w 5570744"/>
              <a:gd name="connsiteY0" fmla="*/ 2633581 h 2822130"/>
              <a:gd name="connsiteX1" fmla="*/ 5567387 w 5570744"/>
              <a:gd name="connsiteY1" fmla="*/ 327703 h 2822130"/>
              <a:gd name="connsiteX2" fmla="*/ 4350837 w 5570744"/>
              <a:gd name="connsiteY2" fmla="*/ 73261 h 2822130"/>
              <a:gd name="connsiteX3" fmla="*/ 1265731 w 5570744"/>
              <a:gd name="connsiteY3" fmla="*/ 136872 h 2822130"/>
              <a:gd name="connsiteX4" fmla="*/ 1474 w 5570744"/>
              <a:gd name="connsiteY4" fmla="*/ 1528350 h 2822130"/>
              <a:gd name="connsiteX5" fmla="*/ 1472465 w 5570744"/>
              <a:gd name="connsiteY5" fmla="*/ 2562019 h 2822130"/>
              <a:gd name="connsiteX6" fmla="*/ 4040736 w 5570744"/>
              <a:gd name="connsiteY6" fmla="*/ 2633581 h 282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0744" h="2822130">
                <a:moveTo>
                  <a:pt x="4040736" y="2633581"/>
                </a:moveTo>
                <a:cubicBezTo>
                  <a:pt x="4723223" y="2261195"/>
                  <a:pt x="5515704" y="754423"/>
                  <a:pt x="5567387" y="327703"/>
                </a:cubicBezTo>
                <a:cubicBezTo>
                  <a:pt x="5619070" y="-99017"/>
                  <a:pt x="5067780" y="105066"/>
                  <a:pt x="4350837" y="73261"/>
                </a:cubicBezTo>
                <a:cubicBezTo>
                  <a:pt x="3633894" y="41456"/>
                  <a:pt x="1990625" y="-105643"/>
                  <a:pt x="1265731" y="136872"/>
                </a:cubicBezTo>
                <a:cubicBezTo>
                  <a:pt x="540837" y="379387"/>
                  <a:pt x="-32982" y="1124159"/>
                  <a:pt x="1474" y="1528350"/>
                </a:cubicBezTo>
                <a:cubicBezTo>
                  <a:pt x="35930" y="1932541"/>
                  <a:pt x="797929" y="2381790"/>
                  <a:pt x="1472465" y="2562019"/>
                </a:cubicBezTo>
                <a:cubicBezTo>
                  <a:pt x="2147001" y="2742248"/>
                  <a:pt x="3358249" y="3005967"/>
                  <a:pt x="4040736" y="2633581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flipH="1">
            <a:off x="2758615" y="2676258"/>
            <a:ext cx="541174" cy="812679"/>
          </a:xfrm>
          <a:custGeom>
            <a:avLst/>
            <a:gdLst>
              <a:gd name="connsiteX0" fmla="*/ 0 w 654653"/>
              <a:gd name="connsiteY0" fmla="*/ 363279 h 363279"/>
              <a:gd name="connsiteX1" fmla="*/ 469127 w 654653"/>
              <a:gd name="connsiteY1" fmla="*/ 283766 h 363279"/>
              <a:gd name="connsiteX2" fmla="*/ 644056 w 654653"/>
              <a:gd name="connsiteY2" fmla="*/ 29324 h 363279"/>
              <a:gd name="connsiteX3" fmla="*/ 636105 w 654653"/>
              <a:gd name="connsiteY3" fmla="*/ 5470 h 36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653" h="363279">
                <a:moveTo>
                  <a:pt x="0" y="363279"/>
                </a:moveTo>
                <a:cubicBezTo>
                  <a:pt x="180892" y="351352"/>
                  <a:pt x="361784" y="339425"/>
                  <a:pt x="469127" y="283766"/>
                </a:cubicBezTo>
                <a:cubicBezTo>
                  <a:pt x="576470" y="228107"/>
                  <a:pt x="616226" y="75707"/>
                  <a:pt x="644056" y="29324"/>
                </a:cubicBezTo>
                <a:cubicBezTo>
                  <a:pt x="671886" y="-17059"/>
                  <a:pt x="636105" y="5470"/>
                  <a:pt x="636105" y="5470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18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>
                    <a:solidFill>
                      <a:srgbClr val="3C58AD"/>
                    </a:solidFill>
                  </a:rPr>
                  <a:t>Inductive step</a:t>
                </a:r>
                <a:r>
                  <a:rPr lang="en-US" sz="2800" dirty="0"/>
                  <a:t>: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𝑖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𝑘</m:t>
                    </m:r>
                    <m:r>
                      <a:rPr lang="en-US" sz="2800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600" i="1" dirty="0">
                    <a:latin typeface="Cambria Math" charset="0"/>
                  </a:rPr>
                  <a:t> to </a:t>
                </a:r>
                <a:r>
                  <a:rPr lang="en-US" sz="2600" i="1" dirty="0" err="1">
                    <a:latin typeface="Cambria Math" charset="0"/>
                  </a:rPr>
                  <a:t>i</a:t>
                </a:r>
                <a:r>
                  <a:rPr lang="en-US" sz="2600" i="1" dirty="0">
                    <a:latin typeface="Cambria Math" charset="0"/>
                  </a:rPr>
                  <a:t> = k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m:rPr>
                        <m:nor/>
                      </m:rPr>
                      <a:rPr lang="en-US" sz="2200" dirty="0"/>
                      <m:t>=</m:t>
                    </m:r>
                    <m:func>
                      <m:func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dirty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200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∣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200" i="1" dirty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 dirty="0">
                                <a:latin typeface="Cambria Math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200" i="1" dirty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i="1" dirty="0">
                                <a:latin typeface="Cambria Math" charset="0"/>
                              </a:rPr>
                              <m:t>∣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 dirty="0">
                            <a:latin typeface="Cambria Math" charset="0"/>
                          </a:rPr>
                          <m:t>=</m:t>
                        </m:r>
                        <m:r>
                          <a:rPr lang="en-US" sz="2200" i="1" dirty="0">
                            <a:latin typeface="Cambria Math" charset="0"/>
                          </a:rPr>
                          <m:t>𝑞</m:t>
                        </m:r>
                      </m:e>
                    </m:d>
                  </m:oMath>
                </a14:m>
                <a:br>
                  <a:rPr lang="en-US" sz="22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/>
                      <m:t>=</m:t>
                    </m:r>
                    <m:func>
                      <m:func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i="1" dirty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 dirty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i="1" dirty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∣</m:t>
                                </m:r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200" dirty="0">
                            <a:latin typeface="Cambria Math" charset="0"/>
                          </a:rPr>
                          <m:t> </m:t>
                        </m:r>
                      </m:fName>
                      <m:e>
                        <m:func>
                          <m:func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dirty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 dirty="0">
                                        <a:latin typeface="Cambria Math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sz="2200" i="1" dirty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 dirty="0">
                                        <a:latin typeface="Cambria Math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sz="2200" i="1" dirty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  <m:r>
                      <a:rPr lang="en-US" sz="2200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∣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200" i="1" dirty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 dirty="0">
                                <a:latin typeface="Cambria Math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200" i="1" dirty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24727"/>
          <a:stretch/>
        </p:blipFill>
        <p:spPr>
          <a:xfrm>
            <a:off x="2640572" y="3488938"/>
            <a:ext cx="6706647" cy="2688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60962" y="6074013"/>
                <a:ext cx="555876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−1                  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962" y="6074013"/>
                <a:ext cx="55587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244695" y="376134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3" name="Oval 32"/>
          <p:cNvSpPr/>
          <p:nvPr/>
        </p:nvSpPr>
        <p:spPr>
          <a:xfrm>
            <a:off x="4244694" y="466173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4" name="Oval 33"/>
          <p:cNvSpPr/>
          <p:nvPr/>
        </p:nvSpPr>
        <p:spPr>
          <a:xfrm>
            <a:off x="4244694" y="554575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5" name="Oval 34"/>
          <p:cNvSpPr/>
          <p:nvPr/>
        </p:nvSpPr>
        <p:spPr>
          <a:xfrm>
            <a:off x="5766886" y="3769299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6" name="Oval 35"/>
          <p:cNvSpPr/>
          <p:nvPr/>
        </p:nvSpPr>
        <p:spPr>
          <a:xfrm>
            <a:off x="5766885" y="4669684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7" name="Oval 36"/>
          <p:cNvSpPr/>
          <p:nvPr/>
        </p:nvSpPr>
        <p:spPr>
          <a:xfrm>
            <a:off x="5766885" y="5553706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/>
          <p:cNvSpPr/>
          <p:nvPr/>
        </p:nvSpPr>
        <p:spPr>
          <a:xfrm>
            <a:off x="7192866" y="376134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9" name="Oval 38"/>
          <p:cNvSpPr/>
          <p:nvPr/>
        </p:nvSpPr>
        <p:spPr>
          <a:xfrm>
            <a:off x="7192865" y="466173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0" name="Oval 39"/>
          <p:cNvSpPr/>
          <p:nvPr/>
        </p:nvSpPr>
        <p:spPr>
          <a:xfrm>
            <a:off x="7192865" y="554575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Oval 40"/>
          <p:cNvSpPr/>
          <p:nvPr/>
        </p:nvSpPr>
        <p:spPr>
          <a:xfrm>
            <a:off x="8591319" y="376134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2" name="Oval 41"/>
          <p:cNvSpPr/>
          <p:nvPr/>
        </p:nvSpPr>
        <p:spPr>
          <a:xfrm>
            <a:off x="8591318" y="466173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3" name="Oval 42"/>
          <p:cNvSpPr/>
          <p:nvPr/>
        </p:nvSpPr>
        <p:spPr>
          <a:xfrm>
            <a:off x="8591318" y="554575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47219" y="4677401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19" y="4677401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-1812897" y="-10495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589081" y="3940855"/>
            <a:ext cx="1018140" cy="3219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573178" y="4043338"/>
            <a:ext cx="1069520" cy="6803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531663" y="4080607"/>
            <a:ext cx="1157165" cy="14722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616937" y="5725263"/>
            <a:ext cx="998235" cy="2905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525501" y="4112412"/>
            <a:ext cx="1145366" cy="14779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567209" y="4960895"/>
            <a:ext cx="1087756" cy="6851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559259" y="4035387"/>
            <a:ext cx="1024109" cy="680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616937" y="4837763"/>
            <a:ext cx="858541" cy="1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7579341" y="4989787"/>
            <a:ext cx="968221" cy="632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9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>
                    <a:solidFill>
                      <a:srgbClr val="3C58AD"/>
                    </a:solidFill>
                  </a:rPr>
                  <a:t>Base step</a:t>
                </a:r>
                <a:r>
                  <a:rPr lang="en-US" sz="2800" dirty="0"/>
                  <a:t>: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=1 </a:t>
                </a:r>
                <a:endParaRPr lang="en-US" sz="2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=</m:t>
                        </m:r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𝑃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𝑞</m:t>
                    </m:r>
                    <m:r>
                      <a:rPr lang="en-US" sz="2200" i="1">
                        <a:latin typeface="Cambria Math" charset="0"/>
                      </a:rPr>
                      <m:t>∣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4728"/>
          <a:stretch/>
        </p:blipFill>
        <p:spPr>
          <a:xfrm>
            <a:off x="2640572" y="3488938"/>
            <a:ext cx="6706648" cy="2688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60962" y="6025887"/>
                <a:ext cx="53022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−1           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962" y="6025887"/>
                <a:ext cx="530228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244695" y="376134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3" name="Oval 32"/>
          <p:cNvSpPr/>
          <p:nvPr/>
        </p:nvSpPr>
        <p:spPr>
          <a:xfrm>
            <a:off x="4244694" y="466173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4" name="Oval 33"/>
          <p:cNvSpPr/>
          <p:nvPr/>
        </p:nvSpPr>
        <p:spPr>
          <a:xfrm>
            <a:off x="4244694" y="554575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5" name="Oval 34"/>
          <p:cNvSpPr/>
          <p:nvPr/>
        </p:nvSpPr>
        <p:spPr>
          <a:xfrm>
            <a:off x="5766886" y="3769299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6" name="Oval 35"/>
          <p:cNvSpPr/>
          <p:nvPr/>
        </p:nvSpPr>
        <p:spPr>
          <a:xfrm>
            <a:off x="5766885" y="4669684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7" name="Oval 36"/>
          <p:cNvSpPr/>
          <p:nvPr/>
        </p:nvSpPr>
        <p:spPr>
          <a:xfrm>
            <a:off x="5766885" y="5553706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/>
          <p:cNvSpPr/>
          <p:nvPr/>
        </p:nvSpPr>
        <p:spPr>
          <a:xfrm>
            <a:off x="7192866" y="376134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9" name="Oval 38"/>
          <p:cNvSpPr/>
          <p:nvPr/>
        </p:nvSpPr>
        <p:spPr>
          <a:xfrm>
            <a:off x="7192865" y="466173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0" name="Oval 39"/>
          <p:cNvSpPr/>
          <p:nvPr/>
        </p:nvSpPr>
        <p:spPr>
          <a:xfrm>
            <a:off x="7192865" y="554575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Oval 40"/>
          <p:cNvSpPr/>
          <p:nvPr/>
        </p:nvSpPr>
        <p:spPr>
          <a:xfrm>
            <a:off x="8591319" y="3761348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2" name="Oval 41"/>
          <p:cNvSpPr/>
          <p:nvPr/>
        </p:nvSpPr>
        <p:spPr>
          <a:xfrm>
            <a:off x="8591318" y="4661733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3" name="Oval 42"/>
          <p:cNvSpPr/>
          <p:nvPr/>
        </p:nvSpPr>
        <p:spPr>
          <a:xfrm>
            <a:off x="8591318" y="5545755"/>
            <a:ext cx="380314" cy="359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47219" y="4677401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19" y="4677401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-1812897" y="-10495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589081" y="3940855"/>
            <a:ext cx="1018140" cy="3219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573178" y="4043338"/>
            <a:ext cx="1069520" cy="6803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531663" y="4080607"/>
            <a:ext cx="1157165" cy="14722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616937" y="5725263"/>
            <a:ext cx="998235" cy="2905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525501" y="4112412"/>
            <a:ext cx="1145366" cy="14779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567209" y="4960895"/>
            <a:ext cx="1087756" cy="6851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559259" y="4035387"/>
            <a:ext cx="1024109" cy="680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616937" y="4837763"/>
            <a:ext cx="858541" cy="1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7579341" y="4989787"/>
            <a:ext cx="968221" cy="632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115139" y="3165772"/>
                <a:ext cx="1772729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initial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139" y="3165772"/>
                <a:ext cx="1772729" cy="646331"/>
              </a:xfrm>
              <a:prstGeom prst="rect">
                <a:avLst/>
              </a:prstGeom>
              <a:blipFill>
                <a:blip r:embed="rId6"/>
                <a:stretch>
                  <a:fillRect l="-2837" t="-1887" r="-1418" b="-754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64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an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34" y="1682993"/>
            <a:ext cx="5327374" cy="2595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07813" y="4663709"/>
                <a:ext cx="7187417" cy="1015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3000" b="1" dirty="0">
                    <a:solidFill>
                      <a:srgbClr val="3C58AD"/>
                    </a:solidFill>
                  </a:rPr>
                  <a:t>Initial:</a:t>
                </a:r>
              </a:p>
              <a:p>
                <a:r>
                  <a:rPr lang="en-US" sz="3000" dirty="0"/>
                  <a:t>Trellis[1][q]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=</m:t>
                    </m:r>
                    <m:r>
                      <a:rPr lang="en-US" sz="3000" i="1">
                        <a:latin typeface="Cambria Math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000" i="1">
                            <a:latin typeface="Cambria Math" charset="0"/>
                          </a:rPr>
                          <m:t>=</m:t>
                        </m:r>
                        <m:r>
                          <a:rPr lang="en-US" sz="3000" i="1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sz="3000" i="1">
                        <a:latin typeface="Cambria Math" charset="0"/>
                      </a:rPr>
                      <m:t>𝑃</m:t>
                    </m:r>
                    <m:r>
                      <a:rPr lang="en-US" sz="30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 charset="0"/>
                      </a:rPr>
                      <m:t>=</m:t>
                    </m:r>
                    <m:r>
                      <a:rPr lang="en-US" sz="3000" i="1">
                        <a:latin typeface="Cambria Math" charset="0"/>
                      </a:rPr>
                      <m:t>𝑞</m:t>
                    </m:r>
                    <m:r>
                      <a:rPr lang="en-US" sz="3000" i="1">
                        <a:latin typeface="Cambria Math" charset="0"/>
                      </a:rPr>
                      <m:t>∣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000" i="1">
                        <a:latin typeface="Cambria Math" charset="0"/>
                      </a:rPr>
                      <m:t>)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3" y="4663709"/>
                <a:ext cx="7187417" cy="1015663"/>
              </a:xfrm>
              <a:prstGeom prst="rect">
                <a:avLst/>
              </a:prstGeom>
              <a:blipFill>
                <a:blip r:embed="rId4"/>
                <a:stretch>
                  <a:fillRect l="-1937" t="-6098" r="-176" b="-1707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4617057" y="3136856"/>
            <a:ext cx="1184464" cy="152685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6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an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9179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77349" y="4963685"/>
                <a:ext cx="8637301" cy="109023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3000" b="1" dirty="0">
                    <a:solidFill>
                      <a:srgbClr val="3C58AD"/>
                    </a:solidFill>
                  </a:rPr>
                  <a:t>Induction: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sz="2400" i="1" dirty="0">
                          <a:latin typeface="Cambria Math" charset="0"/>
                        </a:rPr>
                        <m:t>= </m:t>
                      </m:r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 dirty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∣</m:t>
                                  </m:r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latin typeface="Cambria Math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dirty="0">
                              <a:latin typeface="Cambria Math" charset="0"/>
                            </a:rPr>
                            <m:t>  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400" i="1" dirty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latin typeface="Cambria Math" charset="0"/>
                                </a:rPr>
                                <m:t>𝑞</m:t>
                              </m:r>
                              <m:r>
                                <a:rPr lang="en-US" sz="2400" i="1" dirty="0">
                                  <a:latin typeface="Cambria Math" charset="0"/>
                                </a:rPr>
                                <m:t>∣</m:t>
                              </m:r>
                              <m:r>
                                <a:rPr lang="en-US" sz="2400" i="1" dirty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 dirty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349" y="4963685"/>
                <a:ext cx="8637301" cy="1090235"/>
              </a:xfrm>
              <a:prstGeom prst="rect">
                <a:avLst/>
              </a:prstGeom>
              <a:blipFill>
                <a:blip r:embed="rId3"/>
                <a:stretch>
                  <a:fillRect l="-1466" t="-5682" b="-227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1" y="1685028"/>
            <a:ext cx="7520189" cy="260455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727031" y="3925151"/>
            <a:ext cx="1291320" cy="86689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63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the best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4" y="1417638"/>
            <a:ext cx="10972800" cy="4708531"/>
          </a:xfrm>
        </p:spPr>
        <p:txBody>
          <a:bodyPr/>
          <a:lstStyle/>
          <a:p>
            <a:r>
              <a:rPr lang="en-US" dirty="0"/>
              <a:t>Keep one </a:t>
            </a:r>
            <a:r>
              <a:rPr lang="en-US" dirty="0" err="1">
                <a:solidFill>
                  <a:srgbClr val="3C58AD"/>
                </a:solidFill>
              </a:rPr>
              <a:t>backpointer</a:t>
            </a:r>
            <a:r>
              <a:rPr lang="en-US" dirty="0">
                <a:solidFill>
                  <a:srgbClr val="3C58AD"/>
                </a:solidFill>
              </a:rPr>
              <a:t> </a:t>
            </a:r>
            <a:br>
              <a:rPr lang="en-US" dirty="0">
                <a:solidFill>
                  <a:srgbClr val="3C58AD"/>
                </a:solidFill>
              </a:rPr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953429"/>
            <a:ext cx="5741294" cy="198844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9704334">
            <a:off x="5913327" y="3115274"/>
            <a:ext cx="1508711" cy="5627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404" y="3982415"/>
            <a:ext cx="4740087" cy="24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74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</a:t>
            </a:r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4" y="1600206"/>
                <a:ext cx="10972800" cy="4525963"/>
              </a:xfrm>
            </p:spPr>
            <p:txBody>
              <a:bodyPr/>
              <a:lstStyle/>
              <a:p>
                <a:r>
                  <a:rPr lang="en-US" dirty="0"/>
                  <a:t>Store the best tag sequence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ends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l-PL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l-PL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0" i="1" dirty="0" smtClean="0">
                        <a:latin typeface="Cambria Math" charset="0"/>
                      </a:rPr>
                      <m:t>𝑃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i="1" dirty="0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pl-PL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Still need to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[j][</a:t>
                </a:r>
                <a:r>
                  <a:rPr lang="en-US" dirty="0" err="1"/>
                  <a:t>i</a:t>
                </a:r>
                <a:r>
                  <a:rPr lang="en-US" dirty="0"/>
                  <a:t>] to find the best for the whole sequence</a:t>
                </a:r>
              </a:p>
              <a:p>
                <a:r>
                  <a:rPr lang="en-US" dirty="0"/>
                  <a:t>Recursively compute T[j][</a:t>
                </a:r>
                <a:r>
                  <a:rPr lang="en-US" dirty="0" err="1"/>
                  <a:t>i</a:t>
                </a:r>
                <a:r>
                  <a:rPr lang="en-US" dirty="0"/>
                  <a:t>] from the entries in the previous column T[j][i-1]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𝑀𝑎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 err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4" y="1600206"/>
                <a:ext cx="10972800" cy="4525963"/>
              </a:xfrm>
              <a:blipFill>
                <a:blip r:embed="rId3"/>
                <a:stretch>
                  <a:fillRect l="-1040" t="-1961" r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407770" y="4361662"/>
            <a:ext cx="1774370" cy="1257089"/>
            <a:chOff x="4169230" y="4942114"/>
            <a:chExt cx="1774370" cy="1257089"/>
          </a:xfrm>
        </p:grpSpPr>
        <p:sp>
          <p:nvSpPr>
            <p:cNvPr id="7" name="TextBox 6"/>
            <p:cNvSpPr txBox="1"/>
            <p:nvPr/>
          </p:nvSpPr>
          <p:spPr>
            <a:xfrm>
              <a:off x="4169230" y="5491317"/>
              <a:ext cx="17743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7030A0"/>
                  </a:solidFill>
                </a:rPr>
                <a:t>The best i-1 tag sequence</a:t>
              </a:r>
            </a:p>
          </p:txBody>
        </p:sp>
        <p:cxnSp>
          <p:nvCxnSpPr>
            <p:cNvPr id="9" name="Straight Arrow Connector 8"/>
            <p:cNvCxnSpPr>
              <a:stCxn id="7" idx="0"/>
            </p:cNvCxnSpPr>
            <p:nvPr/>
          </p:nvCxnSpPr>
          <p:spPr>
            <a:xfrm flipV="1">
              <a:off x="5056415" y="4942114"/>
              <a:ext cx="146958" cy="54920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169575" y="4378909"/>
            <a:ext cx="2667000" cy="890450"/>
            <a:chOff x="2090060" y="4879850"/>
            <a:chExt cx="2667000" cy="890450"/>
          </a:xfrm>
        </p:grpSpPr>
        <p:sp>
          <p:nvSpPr>
            <p:cNvPr id="6" name="TextBox 5"/>
            <p:cNvSpPr txBox="1"/>
            <p:nvPr/>
          </p:nvSpPr>
          <p:spPr>
            <a:xfrm>
              <a:off x="2090060" y="5062414"/>
              <a:ext cx="266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70C0"/>
                  </a:solidFill>
                </a:rPr>
                <a:t>Generating the current observation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3140533" y="4879850"/>
              <a:ext cx="223156" cy="2947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360100" y="4378910"/>
            <a:ext cx="2667000" cy="1246315"/>
            <a:chOff x="6161316" y="4879850"/>
            <a:chExt cx="2667000" cy="1246315"/>
          </a:xfrm>
        </p:grpSpPr>
        <p:sp>
          <p:nvSpPr>
            <p:cNvPr id="5" name="TextBox 4"/>
            <p:cNvSpPr txBox="1"/>
            <p:nvPr/>
          </p:nvSpPr>
          <p:spPr>
            <a:xfrm>
              <a:off x="6161316" y="5110502"/>
              <a:ext cx="2667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B050"/>
                  </a:solidFill>
                </a:rPr>
                <a:t>Transition from the previous best ending tag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751865" y="4879850"/>
              <a:ext cx="446313" cy="3368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9266-CC28-4756-A079-26437DFBC7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3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9AF2-09E8-A6A2-2A4E-AFA764ED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12E3-4A96-3E87-1618-4785B44BB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Part-of-Speech (POS) tagging task.</a:t>
            </a:r>
          </a:p>
          <a:p>
            <a:r>
              <a:rPr lang="en-US" dirty="0"/>
              <a:t>Sequence Tagging problems</a:t>
            </a:r>
          </a:p>
          <a:p>
            <a:r>
              <a:rPr lang="en-US" dirty="0"/>
              <a:t>Hidden Markov Model (HMM)</a:t>
            </a:r>
          </a:p>
          <a:p>
            <a:pPr lvl="1"/>
            <a:r>
              <a:rPr lang="en-US" dirty="0"/>
              <a:t>The inference problem</a:t>
            </a:r>
          </a:p>
          <a:p>
            <a:pPr lvl="1"/>
            <a:r>
              <a:rPr lang="en-US" dirty="0"/>
              <a:t>The Viterbi algorithm</a:t>
            </a:r>
          </a:p>
        </p:txBody>
      </p:sp>
    </p:spTree>
    <p:extLst>
      <p:ext uri="{BB962C8B-B14F-4D97-AF65-F5344CB8AC3E}">
        <p14:creationId xmlns:p14="http://schemas.microsoft.com/office/powerpoint/2010/main" val="3368959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93C9C96-06AC-FCFE-A48D-C186B351B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9845"/>
            <a:ext cx="10515600" cy="1050843"/>
          </a:xfrm>
        </p:spPr>
        <p:txBody>
          <a:bodyPr/>
          <a:lstStyle/>
          <a:p>
            <a:r>
              <a:rPr lang="en-US" dirty="0"/>
              <a:t>Sequence Labeling Makes A Difference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267ADD-2B03-D5A9-1CF6-3C2798F92879}"/>
              </a:ext>
            </a:extLst>
          </p:cNvPr>
          <p:cNvGrpSpPr/>
          <p:nvPr/>
        </p:nvGrpSpPr>
        <p:grpSpPr>
          <a:xfrm>
            <a:off x="947880" y="2892012"/>
            <a:ext cx="4307515" cy="461665"/>
            <a:chOff x="769225" y="5815054"/>
            <a:chExt cx="4307515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35C3EB-41BD-944C-ECF3-CD901DCBA042}"/>
                </a:ext>
              </a:extLst>
            </p:cNvPr>
            <p:cNvSpPr txBox="1"/>
            <p:nvPr/>
          </p:nvSpPr>
          <p:spPr>
            <a:xfrm>
              <a:off x="769225" y="5815054"/>
              <a:ext cx="641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The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E83382-8047-826A-BC66-315F188BACDE}"/>
                </a:ext>
              </a:extLst>
            </p:cNvPr>
            <p:cNvSpPr txBox="1"/>
            <p:nvPr/>
          </p:nvSpPr>
          <p:spPr>
            <a:xfrm>
              <a:off x="1503519" y="5815054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robot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5DBAF1-50A5-94C9-5BDD-291CDF9A29D9}"/>
                </a:ext>
              </a:extLst>
            </p:cNvPr>
            <p:cNvSpPr txBox="1"/>
            <p:nvPr/>
          </p:nvSpPr>
          <p:spPr>
            <a:xfrm>
              <a:off x="2414983" y="5815054"/>
              <a:ext cx="10486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wheels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69D7C9-900C-9378-A23F-096ED71AD65B}"/>
                </a:ext>
              </a:extLst>
            </p:cNvPr>
            <p:cNvSpPr txBox="1"/>
            <p:nvPr/>
          </p:nvSpPr>
          <p:spPr>
            <a:xfrm>
              <a:off x="3459909" y="5815054"/>
              <a:ext cx="596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are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310E24-4680-1994-6EE5-926E6502081F}"/>
                </a:ext>
              </a:extLst>
            </p:cNvPr>
            <p:cNvSpPr txBox="1"/>
            <p:nvPr/>
          </p:nvSpPr>
          <p:spPr>
            <a:xfrm>
              <a:off x="4151487" y="5815054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round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1BEBDF-4A15-F987-1F8A-4BF5B98011E3}"/>
              </a:ext>
            </a:extLst>
          </p:cNvPr>
          <p:cNvGrpSpPr/>
          <p:nvPr/>
        </p:nvGrpSpPr>
        <p:grpSpPr>
          <a:xfrm>
            <a:off x="6472380" y="2866612"/>
            <a:ext cx="4307515" cy="461665"/>
            <a:chOff x="769225" y="5815054"/>
            <a:chExt cx="4307515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24AEBA-38DD-6906-A072-9FD7E9D8C913}"/>
                </a:ext>
              </a:extLst>
            </p:cNvPr>
            <p:cNvSpPr txBox="1"/>
            <p:nvPr/>
          </p:nvSpPr>
          <p:spPr>
            <a:xfrm>
              <a:off x="769225" y="5815054"/>
              <a:ext cx="641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The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0C0AE5-C9BD-4FD5-58A5-97826B867272}"/>
                </a:ext>
              </a:extLst>
            </p:cNvPr>
            <p:cNvSpPr txBox="1"/>
            <p:nvPr/>
          </p:nvSpPr>
          <p:spPr>
            <a:xfrm>
              <a:off x="1503519" y="5815054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robot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644928-E567-A0EB-C697-2CE3228698D9}"/>
                </a:ext>
              </a:extLst>
            </p:cNvPr>
            <p:cNvSpPr txBox="1"/>
            <p:nvPr/>
          </p:nvSpPr>
          <p:spPr>
            <a:xfrm>
              <a:off x="2414983" y="5815054"/>
              <a:ext cx="10486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wheels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7AABB3-6F48-5A87-2151-E1555D6702DC}"/>
                </a:ext>
              </a:extLst>
            </p:cNvPr>
            <p:cNvSpPr txBox="1"/>
            <p:nvPr/>
          </p:nvSpPr>
          <p:spPr>
            <a:xfrm>
              <a:off x="3459909" y="5815054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Bill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8DA90-4FDF-0145-53AE-9E050277CC6C}"/>
                </a:ext>
              </a:extLst>
            </p:cNvPr>
            <p:cNvSpPr txBox="1"/>
            <p:nvPr/>
          </p:nvSpPr>
          <p:spPr>
            <a:xfrm>
              <a:off x="4151487" y="5815054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3C58AD"/>
                  </a:solidFill>
                </a:rPr>
                <a:t>round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FC492B-B344-2A6D-0692-AEB5F85A7909}"/>
              </a:ext>
            </a:extLst>
          </p:cNvPr>
          <p:cNvGrpSpPr/>
          <p:nvPr/>
        </p:nvGrpSpPr>
        <p:grpSpPr>
          <a:xfrm>
            <a:off x="1041400" y="3769344"/>
            <a:ext cx="3947620" cy="1923988"/>
            <a:chOff x="2073685" y="4006809"/>
            <a:chExt cx="3825240" cy="19239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38A5509-00BD-EB02-B382-80A3E13EC5CF}"/>
                </a:ext>
              </a:extLst>
            </p:cNvPr>
            <p:cNvSpPr/>
            <p:nvPr/>
          </p:nvSpPr>
          <p:spPr>
            <a:xfrm>
              <a:off x="3796376" y="4148377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N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ED50AA-E8E9-BE58-B16A-E9B1EDDC039F}"/>
                </a:ext>
              </a:extLst>
            </p:cNvPr>
            <p:cNvSpPr/>
            <p:nvPr/>
          </p:nvSpPr>
          <p:spPr>
            <a:xfrm>
              <a:off x="3796376" y="5324555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V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CF44D2-CD43-1CCC-2908-84343F9C5A30}"/>
                </a:ext>
              </a:extLst>
            </p:cNvPr>
            <p:cNvSpPr/>
            <p:nvPr/>
          </p:nvSpPr>
          <p:spPr>
            <a:xfrm>
              <a:off x="4623845" y="4148377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V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ED02AD-6405-915E-CD65-480CA9941A18}"/>
                </a:ext>
              </a:extLst>
            </p:cNvPr>
            <p:cNvSpPr/>
            <p:nvPr/>
          </p:nvSpPr>
          <p:spPr>
            <a:xfrm>
              <a:off x="4623845" y="5324555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N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FF4CC9F-7A67-B1F0-4198-5C01863C5D56}"/>
                </a:ext>
              </a:extLst>
            </p:cNvPr>
            <p:cNvSpPr/>
            <p:nvPr/>
          </p:nvSpPr>
          <p:spPr>
            <a:xfrm>
              <a:off x="2913460" y="4786075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5362BB4-81B3-3667-D5EB-1B2E281C669A}"/>
                </a:ext>
              </a:extLst>
            </p:cNvPr>
            <p:cNvCxnSpPr>
              <a:stCxn id="33" idx="7"/>
              <a:endCxn id="29" idx="3"/>
            </p:cNvCxnSpPr>
            <p:nvPr/>
          </p:nvCxnSpPr>
          <p:spPr>
            <a:xfrm flipV="1">
              <a:off x="3251672" y="4486589"/>
              <a:ext cx="602733" cy="3575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3B95CB0-D047-CD66-EFC1-B871F49C9E28}"/>
                </a:ext>
              </a:extLst>
            </p:cNvPr>
            <p:cNvCxnSpPr>
              <a:stCxn id="29" idx="6"/>
              <a:endCxn id="31" idx="2"/>
            </p:cNvCxnSpPr>
            <p:nvPr/>
          </p:nvCxnSpPr>
          <p:spPr>
            <a:xfrm>
              <a:off x="4192617" y="4346497"/>
              <a:ext cx="4312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7848F59-B27A-50AD-F76A-B3B4A6368EF1}"/>
                </a:ext>
              </a:extLst>
            </p:cNvPr>
            <p:cNvCxnSpPr>
              <a:stCxn id="33" idx="5"/>
              <a:endCxn id="30" idx="1"/>
            </p:cNvCxnSpPr>
            <p:nvPr/>
          </p:nvCxnSpPr>
          <p:spPr>
            <a:xfrm>
              <a:off x="3251672" y="5124287"/>
              <a:ext cx="602733" cy="2582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0EE837-989A-A452-EE1A-3E3F846C5730}"/>
                </a:ext>
              </a:extLst>
            </p:cNvPr>
            <p:cNvCxnSpPr>
              <a:stCxn id="30" idx="6"/>
              <a:endCxn id="32" idx="2"/>
            </p:cNvCxnSpPr>
            <p:nvPr/>
          </p:nvCxnSpPr>
          <p:spPr>
            <a:xfrm>
              <a:off x="4192617" y="5522675"/>
              <a:ext cx="4312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2C7D64-CB85-A40A-EB06-46ECACB649A8}"/>
                </a:ext>
              </a:extLst>
            </p:cNvPr>
            <p:cNvSpPr txBox="1"/>
            <p:nvPr/>
          </p:nvSpPr>
          <p:spPr>
            <a:xfrm>
              <a:off x="3168472" y="4317312"/>
              <a:ext cx="492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0.5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BD315B-5EAE-02D2-2D1F-2FD136646294}"/>
                </a:ext>
              </a:extLst>
            </p:cNvPr>
            <p:cNvSpPr txBox="1"/>
            <p:nvPr/>
          </p:nvSpPr>
          <p:spPr>
            <a:xfrm>
              <a:off x="3168472" y="5272328"/>
              <a:ext cx="492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0.4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2E4D8D-E287-B8C1-A88F-8C981352B946}"/>
                </a:ext>
              </a:extLst>
            </p:cNvPr>
            <p:cNvSpPr txBox="1"/>
            <p:nvPr/>
          </p:nvSpPr>
          <p:spPr>
            <a:xfrm>
              <a:off x="4178638" y="4008922"/>
              <a:ext cx="492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0.4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39399D-9F0D-1827-5223-99D03B36B5DC}"/>
                </a:ext>
              </a:extLst>
            </p:cNvPr>
            <p:cNvSpPr txBox="1"/>
            <p:nvPr/>
          </p:nvSpPr>
          <p:spPr>
            <a:xfrm>
              <a:off x="4178638" y="5530687"/>
              <a:ext cx="492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0.8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5C4381B-0785-F618-915D-CAE8C4D94BFA}"/>
                </a:ext>
              </a:extLst>
            </p:cNvPr>
            <p:cNvSpPr/>
            <p:nvPr/>
          </p:nvSpPr>
          <p:spPr>
            <a:xfrm>
              <a:off x="2073685" y="4789722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D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6227A42-B596-E264-91A8-84DB00D739FC}"/>
                </a:ext>
              </a:extLst>
            </p:cNvPr>
            <p:cNvCxnSpPr>
              <a:stCxn id="42" idx="6"/>
              <a:endCxn id="33" idx="2"/>
            </p:cNvCxnSpPr>
            <p:nvPr/>
          </p:nvCxnSpPr>
          <p:spPr>
            <a:xfrm flipV="1">
              <a:off x="2469925" y="4984195"/>
              <a:ext cx="443535" cy="36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FE5326-93FC-3DCD-3770-408E81BBA4C9}"/>
                </a:ext>
              </a:extLst>
            </p:cNvPr>
            <p:cNvSpPr txBox="1"/>
            <p:nvPr/>
          </p:nvSpPr>
          <p:spPr>
            <a:xfrm>
              <a:off x="2521770" y="46558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E866599-33A8-29ED-07CB-AA2DF0ED0DDB}"/>
                </a:ext>
              </a:extLst>
            </p:cNvPr>
            <p:cNvSpPr/>
            <p:nvPr/>
          </p:nvSpPr>
          <p:spPr>
            <a:xfrm>
              <a:off x="5502685" y="4146264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A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722EDD1-7948-A399-1EB0-B679B3C2E1C9}"/>
                </a:ext>
              </a:extLst>
            </p:cNvPr>
            <p:cNvSpPr/>
            <p:nvPr/>
          </p:nvSpPr>
          <p:spPr>
            <a:xfrm>
              <a:off x="5502685" y="5322442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DA4D101-7F60-0EA4-176B-3C7733EE8C46}"/>
                </a:ext>
              </a:extLst>
            </p:cNvPr>
            <p:cNvCxnSpPr>
              <a:stCxn id="31" idx="6"/>
              <a:endCxn id="45" idx="2"/>
            </p:cNvCxnSpPr>
            <p:nvPr/>
          </p:nvCxnSpPr>
          <p:spPr>
            <a:xfrm flipV="1">
              <a:off x="5020085" y="4344384"/>
              <a:ext cx="482600" cy="2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52A43E8-3EB9-2C72-0BC4-99D501BA2F0C}"/>
                </a:ext>
              </a:extLst>
            </p:cNvPr>
            <p:cNvCxnSpPr>
              <a:stCxn id="32" idx="6"/>
              <a:endCxn id="46" idx="2"/>
            </p:cNvCxnSpPr>
            <p:nvPr/>
          </p:nvCxnSpPr>
          <p:spPr>
            <a:xfrm flipV="1">
              <a:off x="5020085" y="5520562"/>
              <a:ext cx="482600" cy="2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5467AD-7217-CD53-F072-C0E940DE9135}"/>
                </a:ext>
              </a:extLst>
            </p:cNvPr>
            <p:cNvSpPr txBox="1"/>
            <p:nvPr/>
          </p:nvSpPr>
          <p:spPr>
            <a:xfrm>
              <a:off x="5045171" y="4006809"/>
              <a:ext cx="492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0.1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876383-B2A3-FBE2-5044-CE2FF69A8C28}"/>
                </a:ext>
              </a:extLst>
            </p:cNvPr>
            <p:cNvSpPr txBox="1"/>
            <p:nvPr/>
          </p:nvSpPr>
          <p:spPr>
            <a:xfrm>
              <a:off x="5008252" y="5515874"/>
              <a:ext cx="492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0.5</a:t>
              </a: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AFA1A7-E1E5-BF96-9CFF-5C3087223566}"/>
              </a:ext>
            </a:extLst>
          </p:cNvPr>
          <p:cNvCxnSpPr>
            <a:cxnSpLocks/>
            <a:stCxn id="29" idx="6"/>
            <a:endCxn id="32" idx="1"/>
          </p:cNvCxnSpPr>
          <p:nvPr/>
        </p:nvCxnSpPr>
        <p:spPr>
          <a:xfrm>
            <a:off x="3228122" y="4109032"/>
            <a:ext cx="504910" cy="103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F90D9-3F16-92F8-8A6D-C0435867B7EE}"/>
              </a:ext>
            </a:extLst>
          </p:cNvPr>
          <p:cNvCxnSpPr>
            <a:cxnSpLocks/>
            <a:stCxn id="30" idx="6"/>
            <a:endCxn id="31" idx="3"/>
          </p:cNvCxnSpPr>
          <p:nvPr/>
        </p:nvCxnSpPr>
        <p:spPr>
          <a:xfrm flipV="1">
            <a:off x="3228122" y="4249124"/>
            <a:ext cx="504910" cy="103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E69B27C-9813-BD51-0BF0-B46930BD0270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115248" y="4133615"/>
            <a:ext cx="524740" cy="1009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8B14812-B4CD-AE33-E646-12D330F34F82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082063" y="4247011"/>
            <a:ext cx="557925" cy="1012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40CE6B-4356-A25B-1EAD-A9062F8846C3}"/>
              </a:ext>
            </a:extLst>
          </p:cNvPr>
          <p:cNvGrpSpPr/>
          <p:nvPr/>
        </p:nvGrpSpPr>
        <p:grpSpPr>
          <a:xfrm>
            <a:off x="6553200" y="3756644"/>
            <a:ext cx="3947620" cy="1909175"/>
            <a:chOff x="2073685" y="4006809"/>
            <a:chExt cx="3825240" cy="190917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76CCD28-2CB4-B24E-E92A-54660BE9BE52}"/>
                </a:ext>
              </a:extLst>
            </p:cNvPr>
            <p:cNvSpPr/>
            <p:nvPr/>
          </p:nvSpPr>
          <p:spPr>
            <a:xfrm>
              <a:off x="3796376" y="4148377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N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F0C973E-475F-417A-9091-033B8FF89CEC}"/>
                </a:ext>
              </a:extLst>
            </p:cNvPr>
            <p:cNvSpPr/>
            <p:nvPr/>
          </p:nvSpPr>
          <p:spPr>
            <a:xfrm>
              <a:off x="3796376" y="5324555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V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61F64BC-A1A7-96E0-0149-F66041D119F4}"/>
                </a:ext>
              </a:extLst>
            </p:cNvPr>
            <p:cNvSpPr/>
            <p:nvPr/>
          </p:nvSpPr>
          <p:spPr>
            <a:xfrm>
              <a:off x="4623845" y="4148377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V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B90301-688C-9DC0-770B-561DD2148922}"/>
                </a:ext>
              </a:extLst>
            </p:cNvPr>
            <p:cNvSpPr/>
            <p:nvPr/>
          </p:nvSpPr>
          <p:spPr>
            <a:xfrm>
              <a:off x="4623845" y="5324555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C0D196B-8733-E6F5-6D71-DFA7730819F1}"/>
                </a:ext>
              </a:extLst>
            </p:cNvPr>
            <p:cNvSpPr/>
            <p:nvPr/>
          </p:nvSpPr>
          <p:spPr>
            <a:xfrm>
              <a:off x="2913460" y="4786075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N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7BDFFF1-3B55-CDCE-5ADD-C9A54632EFBC}"/>
                </a:ext>
              </a:extLst>
            </p:cNvPr>
            <p:cNvCxnSpPr>
              <a:stCxn id="81" idx="7"/>
              <a:endCxn id="77" idx="3"/>
            </p:cNvCxnSpPr>
            <p:nvPr/>
          </p:nvCxnSpPr>
          <p:spPr>
            <a:xfrm flipV="1">
              <a:off x="3251672" y="4486589"/>
              <a:ext cx="602733" cy="3575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B400BDC-3078-9BCE-DF89-FC3850CACE21}"/>
                </a:ext>
              </a:extLst>
            </p:cNvPr>
            <p:cNvCxnSpPr>
              <a:stCxn id="77" idx="6"/>
              <a:endCxn id="79" idx="2"/>
            </p:cNvCxnSpPr>
            <p:nvPr/>
          </p:nvCxnSpPr>
          <p:spPr>
            <a:xfrm>
              <a:off x="4192617" y="4346497"/>
              <a:ext cx="4312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8059039-089F-FC09-BD21-2AF0984AEF7A}"/>
                </a:ext>
              </a:extLst>
            </p:cNvPr>
            <p:cNvCxnSpPr>
              <a:stCxn id="81" idx="5"/>
              <a:endCxn id="78" idx="1"/>
            </p:cNvCxnSpPr>
            <p:nvPr/>
          </p:nvCxnSpPr>
          <p:spPr>
            <a:xfrm>
              <a:off x="3251672" y="5124287"/>
              <a:ext cx="602733" cy="2582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62BDDD7-7670-6DC4-4A27-9C6E32476DDA}"/>
                </a:ext>
              </a:extLst>
            </p:cNvPr>
            <p:cNvCxnSpPr>
              <a:stCxn id="78" idx="6"/>
              <a:endCxn id="80" idx="2"/>
            </p:cNvCxnSpPr>
            <p:nvPr/>
          </p:nvCxnSpPr>
          <p:spPr>
            <a:xfrm>
              <a:off x="4192617" y="5522675"/>
              <a:ext cx="4312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D69935D-BF25-9CE1-7F2B-86515B369FDC}"/>
                </a:ext>
              </a:extLst>
            </p:cNvPr>
            <p:cNvSpPr/>
            <p:nvPr/>
          </p:nvSpPr>
          <p:spPr>
            <a:xfrm>
              <a:off x="2073685" y="4789722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D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7EEBD70-6D10-4072-E534-BFC7490FE172}"/>
                </a:ext>
              </a:extLst>
            </p:cNvPr>
            <p:cNvCxnSpPr>
              <a:stCxn id="90" idx="6"/>
              <a:endCxn id="81" idx="2"/>
            </p:cNvCxnSpPr>
            <p:nvPr/>
          </p:nvCxnSpPr>
          <p:spPr>
            <a:xfrm flipV="1">
              <a:off x="2469925" y="4984195"/>
              <a:ext cx="443535" cy="36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B155B4B-A794-6D71-41C8-8ADFB4CEAFAD}"/>
                </a:ext>
              </a:extLst>
            </p:cNvPr>
            <p:cNvSpPr txBox="1"/>
            <p:nvPr/>
          </p:nvSpPr>
          <p:spPr>
            <a:xfrm>
              <a:off x="2521770" y="46558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C618DF-5EF4-356C-3727-E1F5FFA369E7}"/>
                </a:ext>
              </a:extLst>
            </p:cNvPr>
            <p:cNvSpPr/>
            <p:nvPr/>
          </p:nvSpPr>
          <p:spPr>
            <a:xfrm>
              <a:off x="5502685" y="4146264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A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888211A-156E-0FD1-0DFB-316C00DC1884}"/>
                </a:ext>
              </a:extLst>
            </p:cNvPr>
            <p:cNvSpPr/>
            <p:nvPr/>
          </p:nvSpPr>
          <p:spPr>
            <a:xfrm>
              <a:off x="5502685" y="5322442"/>
              <a:ext cx="396240" cy="3962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C58AD"/>
                  </a:solidFill>
                </a:rPr>
                <a:t>N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70EB3BC-B0A5-3A04-CB1E-1EF98D7A2E4F}"/>
                </a:ext>
              </a:extLst>
            </p:cNvPr>
            <p:cNvCxnSpPr>
              <a:stCxn id="79" idx="6"/>
              <a:endCxn id="93" idx="2"/>
            </p:cNvCxnSpPr>
            <p:nvPr/>
          </p:nvCxnSpPr>
          <p:spPr>
            <a:xfrm flipV="1">
              <a:off x="5020085" y="4344384"/>
              <a:ext cx="482600" cy="2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2507C72-B2F5-3FC5-8803-57BAB2CD5CA9}"/>
                </a:ext>
              </a:extLst>
            </p:cNvPr>
            <p:cNvCxnSpPr>
              <a:stCxn id="80" idx="6"/>
              <a:endCxn id="94" idx="2"/>
            </p:cNvCxnSpPr>
            <p:nvPr/>
          </p:nvCxnSpPr>
          <p:spPr>
            <a:xfrm flipV="1">
              <a:off x="5020085" y="5520562"/>
              <a:ext cx="482600" cy="2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AAA9BC-0D22-E1C3-FA0D-A07C5C4C6268}"/>
                </a:ext>
              </a:extLst>
            </p:cNvPr>
            <p:cNvSpPr txBox="1"/>
            <p:nvPr/>
          </p:nvSpPr>
          <p:spPr>
            <a:xfrm>
              <a:off x="5032865" y="4006809"/>
              <a:ext cx="492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0.1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80AC4E1-BC36-4203-AFAD-21FC34CFCEE6}"/>
                </a:ext>
              </a:extLst>
            </p:cNvPr>
            <p:cNvSpPr txBox="1"/>
            <p:nvPr/>
          </p:nvSpPr>
          <p:spPr>
            <a:xfrm>
              <a:off x="5032865" y="5515874"/>
              <a:ext cx="492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C58AD"/>
                  </a:solidFill>
                </a:rPr>
                <a:t>0.5</a:t>
              </a: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56B88C5-D8F2-BEDE-25E6-6B31C348F635}"/>
              </a:ext>
            </a:extLst>
          </p:cNvPr>
          <p:cNvCxnSpPr>
            <a:cxnSpLocks/>
            <a:stCxn id="77" idx="6"/>
            <a:endCxn id="80" idx="1"/>
          </p:cNvCxnSpPr>
          <p:nvPr/>
        </p:nvCxnSpPr>
        <p:spPr>
          <a:xfrm>
            <a:off x="8739922" y="4096332"/>
            <a:ext cx="504910" cy="103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20E5E25-603D-A349-3572-26BB47305A7D}"/>
              </a:ext>
            </a:extLst>
          </p:cNvPr>
          <p:cNvCxnSpPr>
            <a:cxnSpLocks/>
            <a:stCxn id="78" idx="6"/>
            <a:endCxn id="79" idx="3"/>
          </p:cNvCxnSpPr>
          <p:nvPr/>
        </p:nvCxnSpPr>
        <p:spPr>
          <a:xfrm flipV="1">
            <a:off x="8739922" y="4236424"/>
            <a:ext cx="504910" cy="103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5F270D9-6C32-46AE-52F6-BB0F6BDD00E8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9627048" y="4120915"/>
            <a:ext cx="524740" cy="1009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6A90311-970F-62DB-9069-816E4BA2E61E}"/>
              </a:ext>
            </a:extLst>
          </p:cNvPr>
          <p:cNvCxnSpPr>
            <a:cxnSpLocks/>
            <a:endCxn id="93" idx="3"/>
          </p:cNvCxnSpPr>
          <p:nvPr/>
        </p:nvCxnSpPr>
        <p:spPr>
          <a:xfrm flipV="1">
            <a:off x="9593863" y="4234311"/>
            <a:ext cx="557925" cy="1012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85F901C9-BECA-61C4-0C73-2311632983C8}"/>
              </a:ext>
            </a:extLst>
          </p:cNvPr>
          <p:cNvSpPr txBox="1"/>
          <p:nvPr/>
        </p:nvSpPr>
        <p:spPr>
          <a:xfrm>
            <a:off x="3531196" y="46477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4CF2C4-7C01-14E8-F915-288381015D22}"/>
              </a:ext>
            </a:extLst>
          </p:cNvPr>
          <p:cNvSpPr txBox="1"/>
          <p:nvPr/>
        </p:nvSpPr>
        <p:spPr>
          <a:xfrm>
            <a:off x="3569296" y="42794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296DBE-0FBB-F84C-DAAE-89604E955584}"/>
              </a:ext>
            </a:extLst>
          </p:cNvPr>
          <p:cNvSpPr txBox="1"/>
          <p:nvPr/>
        </p:nvSpPr>
        <p:spPr>
          <a:xfrm>
            <a:off x="2807296" y="35174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0.7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7BA9AC-1B54-7A18-C5D3-442C14A2F27A}"/>
              </a:ext>
            </a:extLst>
          </p:cNvPr>
          <p:cNvSpPr txBox="1"/>
          <p:nvPr/>
        </p:nvSpPr>
        <p:spPr>
          <a:xfrm>
            <a:off x="2756496" y="54986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90EB025-3BCC-7B94-776A-ECA9096AB2EF}"/>
              </a:ext>
            </a:extLst>
          </p:cNvPr>
          <p:cNvSpPr txBox="1"/>
          <p:nvPr/>
        </p:nvSpPr>
        <p:spPr>
          <a:xfrm>
            <a:off x="3632796" y="35174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0.9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B04EBA-2C9B-B5F4-2547-308E16BDB941}"/>
              </a:ext>
            </a:extLst>
          </p:cNvPr>
          <p:cNvSpPr txBox="1"/>
          <p:nvPr/>
        </p:nvSpPr>
        <p:spPr>
          <a:xfrm>
            <a:off x="3581996" y="54986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7604071-52A6-0B73-FC2B-17BF8C3FEE02}"/>
              </a:ext>
            </a:extLst>
          </p:cNvPr>
          <p:cNvSpPr txBox="1"/>
          <p:nvPr/>
        </p:nvSpPr>
        <p:spPr>
          <a:xfrm>
            <a:off x="10046296" y="35174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0.6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57254CB-6E5E-5891-5AE9-4B5C7E8F6827}"/>
              </a:ext>
            </a:extLst>
          </p:cNvPr>
          <p:cNvSpPr txBox="1"/>
          <p:nvPr/>
        </p:nvSpPr>
        <p:spPr>
          <a:xfrm>
            <a:off x="9995496" y="54986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0BCDB72-D395-DDDA-7CFD-B24EEFCBF401}"/>
              </a:ext>
            </a:extLst>
          </p:cNvPr>
          <p:cNvSpPr txBox="1"/>
          <p:nvPr/>
        </p:nvSpPr>
        <p:spPr>
          <a:xfrm>
            <a:off x="4534496" y="35174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6E9F856-B0E7-8DB3-7924-D3637B4D3CC5}"/>
              </a:ext>
            </a:extLst>
          </p:cNvPr>
          <p:cNvSpPr txBox="1"/>
          <p:nvPr/>
        </p:nvSpPr>
        <p:spPr>
          <a:xfrm>
            <a:off x="4483696" y="54986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85B805C-8A8F-AC45-0D1B-5314AEAC052E}"/>
              </a:ext>
            </a:extLst>
          </p:cNvPr>
          <p:cNvSpPr txBox="1"/>
          <p:nvPr/>
        </p:nvSpPr>
        <p:spPr>
          <a:xfrm>
            <a:off x="8293696" y="35174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8D52B95-D60A-54E8-127D-D2C9D79D6A37}"/>
              </a:ext>
            </a:extLst>
          </p:cNvPr>
          <p:cNvSpPr txBox="1"/>
          <p:nvPr/>
        </p:nvSpPr>
        <p:spPr>
          <a:xfrm>
            <a:off x="8242896" y="54986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D790AB5-8FA3-74A2-BF16-AC218D00E152}"/>
              </a:ext>
            </a:extLst>
          </p:cNvPr>
          <p:cNvSpPr txBox="1"/>
          <p:nvPr/>
        </p:nvSpPr>
        <p:spPr>
          <a:xfrm>
            <a:off x="7695712" y="407984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96DA6E-6AF9-3174-4AAA-DD8B13E433DB}"/>
              </a:ext>
            </a:extLst>
          </p:cNvPr>
          <p:cNvSpPr txBox="1"/>
          <p:nvPr/>
        </p:nvSpPr>
        <p:spPr>
          <a:xfrm>
            <a:off x="7695712" y="5034863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0B61D1C-D1DC-5AFD-0466-DB2BE2C7B47F}"/>
              </a:ext>
            </a:extLst>
          </p:cNvPr>
          <p:cNvSpPr txBox="1"/>
          <p:nvPr/>
        </p:nvSpPr>
        <p:spPr>
          <a:xfrm>
            <a:off x="8738196" y="37714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0.4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9180174-EF70-13FA-E742-382527926149}"/>
              </a:ext>
            </a:extLst>
          </p:cNvPr>
          <p:cNvSpPr txBox="1"/>
          <p:nvPr/>
        </p:nvSpPr>
        <p:spPr>
          <a:xfrm>
            <a:off x="8738196" y="5293222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B871EF-85AB-3002-8702-F774D0915017}"/>
              </a:ext>
            </a:extLst>
          </p:cNvPr>
          <p:cNvSpPr txBox="1"/>
          <p:nvPr/>
        </p:nvSpPr>
        <p:spPr>
          <a:xfrm>
            <a:off x="10020896" y="4632822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0.8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1B9B904-EC56-A85E-9393-705F4B60D740}"/>
              </a:ext>
            </a:extLst>
          </p:cNvPr>
          <p:cNvSpPr txBox="1"/>
          <p:nvPr/>
        </p:nvSpPr>
        <p:spPr>
          <a:xfrm>
            <a:off x="10038852" y="4251944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3E6A86B-1DA8-73E2-3AC3-E9C480D6E1FF}"/>
              </a:ext>
            </a:extLst>
          </p:cNvPr>
          <p:cNvSpPr txBox="1"/>
          <p:nvPr/>
        </p:nvSpPr>
        <p:spPr>
          <a:xfrm>
            <a:off x="4509096" y="4632822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0.8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5577C8D-CF9A-52BB-AE60-3447CB42CF1A}"/>
              </a:ext>
            </a:extLst>
          </p:cNvPr>
          <p:cNvSpPr txBox="1"/>
          <p:nvPr/>
        </p:nvSpPr>
        <p:spPr>
          <a:xfrm>
            <a:off x="4527052" y="4251944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7B7FCDE-2A90-F21E-62A0-8C8FA1638C05}"/>
              </a:ext>
            </a:extLst>
          </p:cNvPr>
          <p:cNvSpPr txBox="1"/>
          <p:nvPr/>
        </p:nvSpPr>
        <p:spPr>
          <a:xfrm>
            <a:off x="9068396" y="46477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BAFA14D-1EF4-1C71-ACA5-75EE7BC502D7}"/>
              </a:ext>
            </a:extLst>
          </p:cNvPr>
          <p:cNvSpPr txBox="1"/>
          <p:nvPr/>
        </p:nvSpPr>
        <p:spPr>
          <a:xfrm>
            <a:off x="9106496" y="427945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58AD"/>
                </a:solidFill>
              </a:rPr>
              <a:t>0.1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168CF76-C762-29A2-6DCD-834D42728631}"/>
              </a:ext>
            </a:extLst>
          </p:cNvPr>
          <p:cNvSpPr txBox="1"/>
          <p:nvPr/>
        </p:nvSpPr>
        <p:spPr>
          <a:xfrm>
            <a:off x="9144186" y="3516004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B585B06-BD38-C81D-0D14-DD1DA4A26ABE}"/>
              </a:ext>
            </a:extLst>
          </p:cNvPr>
          <p:cNvSpPr txBox="1"/>
          <p:nvPr/>
        </p:nvSpPr>
        <p:spPr>
          <a:xfrm>
            <a:off x="9156886" y="5497204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7C57B-8D42-A457-4CA8-6F6CBF56FF01}"/>
              </a:ext>
            </a:extLst>
          </p:cNvPr>
          <p:cNvSpPr txBox="1"/>
          <p:nvPr/>
        </p:nvSpPr>
        <p:spPr>
          <a:xfrm>
            <a:off x="914400" y="1882588"/>
            <a:ext cx="10307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Comparing sequence labeling with classification for the two examples</a:t>
            </a:r>
          </a:p>
        </p:txBody>
      </p:sp>
    </p:spTree>
    <p:extLst>
      <p:ext uri="{BB962C8B-B14F-4D97-AF65-F5344CB8AC3E}">
        <p14:creationId xmlns:p14="http://schemas.microsoft.com/office/powerpoint/2010/main" val="580990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FBA3-4617-BC05-BE6F-8C1B06A8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HMMs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9B088-7855-B51E-D66A-7EF3C0F5C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applications</a:t>
            </a:r>
          </a:p>
          <a:p>
            <a:pPr lvl="1"/>
            <a:r>
              <a:rPr lang="en-US" dirty="0"/>
              <a:t>POS tagging</a:t>
            </a:r>
          </a:p>
          <a:p>
            <a:pPr lvl="1"/>
            <a:r>
              <a:rPr lang="en-US" dirty="0"/>
              <a:t>NP chunking</a:t>
            </a:r>
          </a:p>
          <a:p>
            <a:pPr lvl="1"/>
            <a:r>
              <a:rPr lang="en-US" dirty="0"/>
              <a:t>Shallow parsing</a:t>
            </a:r>
          </a:p>
          <a:p>
            <a:pPr lvl="1"/>
            <a:r>
              <a:rPr lang="en-US" dirty="0"/>
              <a:t>Named Entity Recognition</a:t>
            </a:r>
          </a:p>
          <a:p>
            <a:pPr lvl="1"/>
            <a:r>
              <a:rPr lang="en-US"/>
              <a:t>Machine Translation</a:t>
            </a:r>
          </a:p>
          <a:p>
            <a:r>
              <a:rPr lang="en-US" dirty="0"/>
              <a:t>Aside from all sequence labeling problems in NLP</a:t>
            </a:r>
          </a:p>
          <a:p>
            <a:pPr lvl="1"/>
            <a:r>
              <a:rPr lang="en-US" dirty="0"/>
              <a:t>Computational finance</a:t>
            </a:r>
          </a:p>
          <a:p>
            <a:pPr lvl="1"/>
            <a:r>
              <a:rPr lang="en-US" dirty="0"/>
              <a:t>Transportation forecasting</a:t>
            </a:r>
          </a:p>
          <a:p>
            <a:pPr lvl="1"/>
            <a:r>
              <a:rPr lang="en-US" dirty="0"/>
              <a:t>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923796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B4C86C-864F-DC46-8A59-020E43E0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D35985-3EDC-FB42-A8DC-ECC3672D2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HMM Model parameters</a:t>
            </a:r>
          </a:p>
          <a:p>
            <a:r>
              <a:rPr lang="en-US" dirty="0"/>
              <a:t>Generative model vs. discriminative model</a:t>
            </a:r>
          </a:p>
          <a:p>
            <a:r>
              <a:rPr lang="en-US"/>
              <a:t>Maximum Entropy Markov Model (MEMM)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5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CA4F-CC52-F9A4-14CF-806105D8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Part-of-Speech Tagging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968ED-2137-14D3-3947-5659C8546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7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4FC0-8C7A-CD4D-A842-CE29E1E1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parts of speech?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657B-F37A-A34B-9825-00C9DC87ED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Syntactic labels/types for words.</a:t>
            </a:r>
          </a:p>
          <a:p>
            <a:pPr lvl="1"/>
            <a:r>
              <a:rPr lang="en-US" dirty="0"/>
              <a:t>Nouns, Pronouns, Proper Nouns, 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0070C0"/>
                </a:solidFill>
              </a:rPr>
              <a:t>woman     she          Lisa</a:t>
            </a:r>
          </a:p>
          <a:p>
            <a:pPr lvl="1"/>
            <a:r>
              <a:rPr lang="en-US" dirty="0"/>
              <a:t>Verbs, Auxiliaries, 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70C0"/>
                </a:solidFill>
              </a:rPr>
              <a:t>  run     is/am/are</a:t>
            </a:r>
          </a:p>
          <a:p>
            <a:pPr lvl="1"/>
            <a:r>
              <a:rPr lang="en-US" dirty="0"/>
              <a:t>Adjectives, Adverbs 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0070C0"/>
                </a:solidFill>
              </a:rPr>
              <a:t>brilliant      brilliantly</a:t>
            </a:r>
          </a:p>
          <a:p>
            <a:pPr lvl="1"/>
            <a:r>
              <a:rPr lang="en-US" dirty="0"/>
              <a:t>Prepositions, Conjunctions, 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0070C0"/>
                </a:solidFill>
              </a:rPr>
              <a:t>from                   because</a:t>
            </a:r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AB9DD-C883-4276-5ED7-6203A1ED7C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Determiners, Particles 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70C0"/>
                </a:solidFill>
              </a:rPr>
              <a:t>  the                      to</a:t>
            </a:r>
          </a:p>
          <a:p>
            <a:pPr lvl="1"/>
            <a:r>
              <a:rPr lang="en-US" dirty="0"/>
              <a:t>Numerals, Symbols, 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0070C0"/>
                </a:solidFill>
              </a:rPr>
              <a:t>two               +</a:t>
            </a:r>
          </a:p>
          <a:p>
            <a:pPr lvl="1"/>
            <a:r>
              <a:rPr lang="en-US" dirty="0"/>
              <a:t>Interjections, etc.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     ahh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4347E-B9DE-FFEE-30BC-C803F471638D}"/>
              </a:ext>
            </a:extLst>
          </p:cNvPr>
          <p:cNvSpPr txBox="1"/>
          <p:nvPr/>
        </p:nvSpPr>
        <p:spPr>
          <a:xfrm>
            <a:off x="973015" y="572962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See e.g. https://</a:t>
            </a:r>
            <a:r>
              <a:rPr lang="en-US" sz="2000" dirty="0" err="1"/>
              <a:t>universaldependencies.org</a:t>
            </a:r>
            <a:r>
              <a:rPr lang="en-US" sz="2000" dirty="0"/>
              <a:t>/u/pos/</a:t>
            </a:r>
          </a:p>
        </p:txBody>
      </p:sp>
    </p:spTree>
    <p:extLst>
      <p:ext uri="{BB962C8B-B14F-4D97-AF65-F5344CB8AC3E}">
        <p14:creationId xmlns:p14="http://schemas.microsoft.com/office/powerpoint/2010/main" val="61209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>
            <a:extLst>
              <a:ext uri="{FF2B5EF4-FFF2-40B4-BE49-F238E27FC236}">
                <a16:creationId xmlns:a16="http://schemas.microsoft.com/office/drawing/2014/main" id="{D90C5AFE-54DD-A244-93F9-E4A7835AB3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43D2978-E02E-4440-8FE4-C380221FE2C4}" type="slidenum">
              <a:rPr lang="en-US" altLang="en-US" sz="1200">
                <a:latin typeface="Helvetica" pitchFamily="2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E22E520-B33A-764D-8FDA-23EB672F0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Part-Of-Speech Tagging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971496-1810-8041-B6F1-654A33FC2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89539" y="1828799"/>
            <a:ext cx="9718430" cy="3856892"/>
          </a:xfrm>
        </p:spPr>
        <p:txBody>
          <a:bodyPr/>
          <a:lstStyle/>
          <a:p>
            <a:pPr eaLnBrk="1" hangingPunct="1"/>
            <a:r>
              <a:rPr lang="en-US" altLang="en-US" dirty="0"/>
              <a:t>Annotate each word in a sentence with a part-of-speech marker.</a:t>
            </a:r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/>
          </a:p>
          <a:p>
            <a:r>
              <a:rPr lang="en-US" altLang="en-US" i="1" dirty="0">
                <a:solidFill>
                  <a:srgbClr val="0070C0"/>
                </a:solidFill>
              </a:rPr>
              <a:t>Lowest level </a:t>
            </a:r>
            <a:r>
              <a:rPr lang="en-US" altLang="en-US" dirty="0"/>
              <a:t>of syntactic analysis. </a:t>
            </a:r>
          </a:p>
          <a:p>
            <a:r>
              <a:rPr lang="en-US" dirty="0"/>
              <a:t>Cannot rely on a dictionary to look up the correct POS tags.</a:t>
            </a:r>
          </a:p>
          <a:p>
            <a:pPr lvl="1"/>
            <a:r>
              <a:rPr lang="en-US" dirty="0"/>
              <a:t>Due to ambiguity </a:t>
            </a:r>
          </a:p>
          <a:p>
            <a:pPr lvl="1"/>
            <a:r>
              <a:rPr lang="en-US" dirty="0"/>
              <a:t>and unknown words</a:t>
            </a:r>
            <a:endParaRPr lang="en-US" altLang="en-US" dirty="0"/>
          </a:p>
        </p:txBody>
      </p:sp>
      <p:sp>
        <p:nvSpPr>
          <p:cNvPr id="18437" name="Text Box 4">
            <a:extLst>
              <a:ext uri="{FF2B5EF4-FFF2-40B4-BE49-F238E27FC236}">
                <a16:creationId xmlns:a16="http://schemas.microsoft.com/office/drawing/2014/main" id="{3065CFC6-2AD7-D646-B624-4FEE138E0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217" y="2361347"/>
            <a:ext cx="7781595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3333CC"/>
                </a:solidFill>
              </a:rPr>
              <a:t>John  saw  the  saw  and  decided  to  take  it     to   the   table.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CC0099"/>
                </a:solidFill>
              </a:rPr>
              <a:t>NNP VBD DT  NN  CC  VBD     TO VB  PRP IN DT    NN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169D-6F3A-7A43-BF95-EBBBD47C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altLang="en-US" dirty="0"/>
              <a:t>Part-Of-Speech Tagging?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6DF9E-7AA2-3D41-9CF8-48351836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 tagging is one of the first steps in the NLP pipeline (right after tokenization, segmentation). </a:t>
            </a:r>
          </a:p>
          <a:p>
            <a:r>
              <a:rPr lang="en-US" altLang="en-US" dirty="0"/>
              <a:t>Useful for subsequent </a:t>
            </a:r>
            <a:r>
              <a:rPr lang="en-US" altLang="en-US" i="1" dirty="0">
                <a:solidFill>
                  <a:srgbClr val="0070C0"/>
                </a:solidFill>
              </a:rPr>
              <a:t>syntactic parsing</a:t>
            </a:r>
            <a:r>
              <a:rPr lang="en-US" altLang="en-US" dirty="0"/>
              <a:t>,</a:t>
            </a:r>
            <a:r>
              <a:rPr lang="en-US" altLang="en-US" i="1" dirty="0">
                <a:solidFill>
                  <a:srgbClr val="0070C0"/>
                </a:solidFill>
              </a:rPr>
              <a:t> word sense disambiguation</a:t>
            </a:r>
            <a:r>
              <a:rPr lang="en-US" altLang="en-US" dirty="0"/>
              <a:t>, and </a:t>
            </a:r>
            <a:r>
              <a:rPr lang="en-US" altLang="en-US" i="1" dirty="0">
                <a:solidFill>
                  <a:srgbClr val="0070C0"/>
                </a:solidFill>
              </a:rPr>
              <a:t>information extraction</a:t>
            </a:r>
            <a:r>
              <a:rPr lang="en-US" altLang="en-US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Note: Although many neural network models no longer rely on POS tagging, some still use them as features/embeddings. </a:t>
            </a:r>
          </a:p>
          <a:p>
            <a:r>
              <a:rPr lang="en-US" sz="2400" dirty="0"/>
              <a:t>It is still important to understand what makes POS tagging difficult (or easy), and how the basic models and algorithms work.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7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54229</TotalTime>
  <Words>3358</Words>
  <Application>Microsoft Macintosh PowerPoint</Application>
  <PresentationFormat>Widescreen</PresentationFormat>
  <Paragraphs>724</Paragraphs>
  <Slides>52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cmmi10</vt:lpstr>
      <vt:lpstr>cmsy10</vt:lpstr>
      <vt:lpstr>Helvetica</vt:lpstr>
      <vt:lpstr>MT Extra</vt:lpstr>
      <vt:lpstr>Roboto</vt:lpstr>
      <vt:lpstr>Times New Roman</vt:lpstr>
      <vt:lpstr>Office Theme</vt:lpstr>
      <vt:lpstr>Worksheet</vt:lpstr>
      <vt:lpstr>Part-of-Speech Tagging and Hidden Markov Models</vt:lpstr>
      <vt:lpstr>Important Announcements</vt:lpstr>
      <vt:lpstr>Midterm Feedback</vt:lpstr>
      <vt:lpstr>Our Words</vt:lpstr>
      <vt:lpstr>Outline</vt:lpstr>
      <vt:lpstr>Part-of-Speech Tagging</vt:lpstr>
      <vt:lpstr>What are parts of speech? </vt:lpstr>
      <vt:lpstr>Part-Of-Speech Tagging</vt:lpstr>
      <vt:lpstr>Why Part-Of-Speech Tagging?</vt:lpstr>
      <vt:lpstr>Ambiguity in POS Tagging</vt:lpstr>
      <vt:lpstr>Ambiguity in POS Tagging</vt:lpstr>
      <vt:lpstr>How Much Ambiguity is There? </vt:lpstr>
      <vt:lpstr>POS Tagging Process</vt:lpstr>
      <vt:lpstr>POS Tagging Approaches</vt:lpstr>
      <vt:lpstr>Sequence Tagging/Labeling Problem</vt:lpstr>
      <vt:lpstr>Sequence Tagging Problem</vt:lpstr>
      <vt:lpstr>Beyond Classification Learning</vt:lpstr>
      <vt:lpstr>Noun phrase (NP) chunking</vt:lpstr>
      <vt:lpstr>Shallow parsing</vt:lpstr>
      <vt:lpstr>The BIO encoding</vt:lpstr>
      <vt:lpstr>BIO Encoding for Shallow Parsing</vt:lpstr>
      <vt:lpstr>Problems with Sequence Labeling as Classification</vt:lpstr>
      <vt:lpstr>Sequential tagging v.s  independent prediction</vt:lpstr>
      <vt:lpstr>Probabilistic Sequence Models</vt:lpstr>
      <vt:lpstr>Hidden Markov Model (HMM)</vt:lpstr>
      <vt:lpstr>Hidden Markov Model</vt:lpstr>
      <vt:lpstr>An Example of Markov Assumption</vt:lpstr>
      <vt:lpstr>Toy part-of-speech example</vt:lpstr>
      <vt:lpstr>Joint model over states and observations</vt:lpstr>
      <vt:lpstr>Three questions for HMMs</vt:lpstr>
      <vt:lpstr>Prediction in generative model</vt:lpstr>
      <vt:lpstr>Inference: Trellis diagram</vt:lpstr>
      <vt:lpstr>Ice cream example</vt:lpstr>
      <vt:lpstr>Toy part-of-speech example</vt:lpstr>
      <vt:lpstr>Tagging the input</vt:lpstr>
      <vt:lpstr>Tagging the input</vt:lpstr>
      <vt:lpstr>Most likely state sequence</vt:lpstr>
      <vt:lpstr>Trellis diagram</vt:lpstr>
      <vt:lpstr>Trellis diagram</vt:lpstr>
      <vt:lpstr>Dynamic programming!</vt:lpstr>
      <vt:lpstr>Viterbi algorithm</vt:lpstr>
      <vt:lpstr>Viterbi algorithm</vt:lpstr>
      <vt:lpstr>Viterbi algorithm</vt:lpstr>
      <vt:lpstr>Viterbi algorithm</vt:lpstr>
      <vt:lpstr>Viterbi algorithm</vt:lpstr>
      <vt:lpstr>Implementation using an array</vt:lpstr>
      <vt:lpstr>Implementation using an array</vt:lpstr>
      <vt:lpstr>Retrieving the best sequence</vt:lpstr>
      <vt:lpstr>Viterbi algorithm</vt:lpstr>
      <vt:lpstr>Sequence Labeling Makes A Difference</vt:lpstr>
      <vt:lpstr>Applications of HMMs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Tejas Kamtam</cp:lastModifiedBy>
  <cp:revision>363</cp:revision>
  <cp:lastPrinted>2017-08-25T12:16:51Z</cp:lastPrinted>
  <dcterms:created xsi:type="dcterms:W3CDTF">2017-08-17T22:41:19Z</dcterms:created>
  <dcterms:modified xsi:type="dcterms:W3CDTF">2024-02-26T18:42:48Z</dcterms:modified>
</cp:coreProperties>
</file>